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9" r:id="rId12"/>
    <p:sldId id="270"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4F488-26D5-FF0F-8C93-68C4CD4FF0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D323FA9-4587-0139-F378-667219B101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47D4DA9-8616-9291-E382-8DDCCD6B6459}"/>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A5480947-EA8F-C215-09C9-3167C89C43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7AA0E1-1864-3424-332D-66D44C1D71E6}"/>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371623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0784A-993B-4697-2503-4653358908F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6F610EB-3B1A-487D-729A-5371A2128D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2A9FE6-BCEC-41D0-CC82-AD4A9B6B3B3C}"/>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C4F4250A-CCDE-E033-8A92-651AEBA98B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077BC7-DEC9-0008-5331-1FAC86296397}"/>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248342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A9EAF-230E-BBEC-7BCF-990CD446F2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0C26BB1-7BFB-0EE7-3EED-2A31B817F5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4DCA4E3-462D-9567-56B7-F3673172D75C}"/>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81BD40F8-C3F1-89DF-8A2E-B5F07D0380B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B38571-929F-3E39-C80C-028C587E9630}"/>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375736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1078E-B8E9-D82F-870D-49BC279C3DD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DA88796-E1EE-A7B3-99E6-6D6AD9ABF8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F88AB2-9CAA-A787-5167-F7C7117361DA}"/>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66061B79-3579-1558-C76B-5F0622FC1F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B543A4F-33B7-88DE-E6BA-47B4DDE3D171}"/>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1339463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A0F4-B59A-1C3A-9A3C-B69118E744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487B8F6-F02D-84B0-5C3A-3F657DBFBD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078D6E-4F9B-6983-5DEB-68FEB84205F9}"/>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925DD18A-FF39-C702-0159-D79B8053D9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5A367FD-A5A7-2E87-28EB-229460C06382}"/>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1538731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FB249-5B59-4FFF-33F3-4CF97BD3B3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E0F1767-DDD1-9AD3-249A-85FE84381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452A7AA-DCF6-10B3-B7D0-B93CF981D1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6C15C20-D4E7-FAEB-77CA-1F2977C6C0F2}"/>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6" name="Footer Placeholder 5">
            <a:extLst>
              <a:ext uri="{FF2B5EF4-FFF2-40B4-BE49-F238E27FC236}">
                <a16:creationId xmlns:a16="http://schemas.microsoft.com/office/drawing/2014/main" id="{EF777407-E599-8E1E-8C7F-5D429FE9446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9051FED-CD99-BDDE-5CFB-81D025AE4126}"/>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213831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3B92-9CBA-C4EC-F846-C02722B0D7B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87AFBF7-39AF-3E9C-0370-433AE9A1ED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76DDAB-345F-60B4-167C-695BF4BE1B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3B121AB-CF42-9C0A-8C4C-CE6AEB7108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1F7D66-A42A-844C-6A15-679096E6C7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EA9DD5A-7BA6-8D1E-9CF7-437E45030D5B}"/>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8" name="Footer Placeholder 7">
            <a:extLst>
              <a:ext uri="{FF2B5EF4-FFF2-40B4-BE49-F238E27FC236}">
                <a16:creationId xmlns:a16="http://schemas.microsoft.com/office/drawing/2014/main" id="{05D3D929-C2EF-CDDB-92E3-FF49BC8DCCB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11D43E8-49B9-9FC3-5A5D-C4BE3CCF8C17}"/>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1235224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2F344-F1E6-93D0-E84F-04381CD27EE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E3FA331-2EB7-5606-1481-C981F652F8B9}"/>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4" name="Footer Placeholder 3">
            <a:extLst>
              <a:ext uri="{FF2B5EF4-FFF2-40B4-BE49-F238E27FC236}">
                <a16:creationId xmlns:a16="http://schemas.microsoft.com/office/drawing/2014/main" id="{B9081E22-B4FD-FB9E-5FE5-42B6B1970B1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04C7E9B-BB70-9AC3-76A2-CB5C48D04C48}"/>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4196619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B49BA2-741D-CDA9-4573-C96399FEE660}"/>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3" name="Footer Placeholder 2">
            <a:extLst>
              <a:ext uri="{FF2B5EF4-FFF2-40B4-BE49-F238E27FC236}">
                <a16:creationId xmlns:a16="http://schemas.microsoft.com/office/drawing/2014/main" id="{3B974F1E-35C1-42BF-D63B-E07A4E8B8B2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9B93709-8C7B-D799-04D5-0A5424B8D7E8}"/>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363021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6DFBA-713B-912E-41FA-14AA8E37B7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D248106-D0D0-0C09-A003-D68FA1E8A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E46D8C9-5735-0328-5CD8-FA6A83E576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A8EC3B-DE44-442E-7846-6F073E11A2A1}"/>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6" name="Footer Placeholder 5">
            <a:extLst>
              <a:ext uri="{FF2B5EF4-FFF2-40B4-BE49-F238E27FC236}">
                <a16:creationId xmlns:a16="http://schemas.microsoft.com/office/drawing/2014/main" id="{B0A95299-B1D6-2091-5B39-03800A75C70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E06BF62-AFCA-205C-85AF-3111A937A69C}"/>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238806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DE5C-112A-C81D-FA1D-003B0A479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EEA9E0E-4C5E-56F9-41D0-8C52A145BE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04D39AA-CB98-9E80-5E6E-09DC231A68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CAC84E-80F8-BB58-AA3F-1C48FE8F8AEA}"/>
              </a:ext>
            </a:extLst>
          </p:cNvPr>
          <p:cNvSpPr>
            <a:spLocks noGrp="1"/>
          </p:cNvSpPr>
          <p:nvPr>
            <p:ph type="dt" sz="half" idx="10"/>
          </p:nvPr>
        </p:nvSpPr>
        <p:spPr/>
        <p:txBody>
          <a:bodyPr/>
          <a:lstStyle/>
          <a:p>
            <a:fld id="{59D09E14-D96A-45DC-B297-E46F9A96EB43}" type="datetimeFigureOut">
              <a:rPr lang="en-IN" smtClean="0"/>
              <a:t>09-02-2024</a:t>
            </a:fld>
            <a:endParaRPr lang="en-IN"/>
          </a:p>
        </p:txBody>
      </p:sp>
      <p:sp>
        <p:nvSpPr>
          <p:cNvPr id="6" name="Footer Placeholder 5">
            <a:extLst>
              <a:ext uri="{FF2B5EF4-FFF2-40B4-BE49-F238E27FC236}">
                <a16:creationId xmlns:a16="http://schemas.microsoft.com/office/drawing/2014/main" id="{4A44CA85-C248-AB65-368F-5684A72C6AA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E7BDABB-2632-8FAB-3B75-0B3B118DE38B}"/>
              </a:ext>
            </a:extLst>
          </p:cNvPr>
          <p:cNvSpPr>
            <a:spLocks noGrp="1"/>
          </p:cNvSpPr>
          <p:nvPr>
            <p:ph type="sldNum" sz="quarter" idx="12"/>
          </p:nvPr>
        </p:nvSpPr>
        <p:spPr/>
        <p:txBody>
          <a:bodyPr/>
          <a:lstStyle/>
          <a:p>
            <a:fld id="{3ABCA348-1A58-4A03-8072-6DAB61BEF254}" type="slidenum">
              <a:rPr lang="en-IN" smtClean="0"/>
              <a:t>‹#›</a:t>
            </a:fld>
            <a:endParaRPr lang="en-IN"/>
          </a:p>
        </p:txBody>
      </p:sp>
    </p:spTree>
    <p:extLst>
      <p:ext uri="{BB962C8B-B14F-4D97-AF65-F5344CB8AC3E}">
        <p14:creationId xmlns:p14="http://schemas.microsoft.com/office/powerpoint/2010/main" val="3297839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D8721F-0C6F-9BA9-6FA7-4F92EF7B4C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4493391-9C6E-2B51-3FE6-CBCD143BFA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FD892D-155C-BF9C-5C24-BAC7D3E45D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09E14-D96A-45DC-B297-E46F9A96EB43}" type="datetimeFigureOut">
              <a:rPr lang="en-IN" smtClean="0"/>
              <a:t>09-02-2024</a:t>
            </a:fld>
            <a:endParaRPr lang="en-IN"/>
          </a:p>
        </p:txBody>
      </p:sp>
      <p:sp>
        <p:nvSpPr>
          <p:cNvPr id="5" name="Footer Placeholder 4">
            <a:extLst>
              <a:ext uri="{FF2B5EF4-FFF2-40B4-BE49-F238E27FC236}">
                <a16:creationId xmlns:a16="http://schemas.microsoft.com/office/drawing/2014/main" id="{0C35C174-4F07-324D-A834-93DB880FAF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41DFD68-BD60-9EA8-1BCB-3F97F0DB37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CA348-1A58-4A03-8072-6DAB61BEF254}" type="slidenum">
              <a:rPr lang="en-IN" smtClean="0"/>
              <a:t>‹#›</a:t>
            </a:fld>
            <a:endParaRPr lang="en-IN"/>
          </a:p>
        </p:txBody>
      </p:sp>
    </p:spTree>
    <p:extLst>
      <p:ext uri="{BB962C8B-B14F-4D97-AF65-F5344CB8AC3E}">
        <p14:creationId xmlns:p14="http://schemas.microsoft.com/office/powerpoint/2010/main" val="70425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710A4-EDEC-432E-8C66-74E82A73036C}"/>
              </a:ext>
            </a:extLst>
          </p:cNvPr>
          <p:cNvSpPr>
            <a:spLocks noGrp="1"/>
          </p:cNvSpPr>
          <p:nvPr>
            <p:ph type="ctrTitle"/>
          </p:nvPr>
        </p:nvSpPr>
        <p:spPr/>
        <p:txBody>
          <a:bodyPr/>
          <a:lstStyle/>
          <a:p>
            <a:r>
              <a:rPr lang="en-IN" dirty="0"/>
              <a:t>Pranayama and Its Effect </a:t>
            </a:r>
          </a:p>
        </p:txBody>
      </p:sp>
      <p:sp>
        <p:nvSpPr>
          <p:cNvPr id="3" name="Subtitle 2">
            <a:extLst>
              <a:ext uri="{FF2B5EF4-FFF2-40B4-BE49-F238E27FC236}">
                <a16:creationId xmlns:a16="http://schemas.microsoft.com/office/drawing/2014/main" id="{FC92271F-3463-BF66-B974-8024C52B4E66}"/>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262145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E8A2A-90DB-7BBA-F9A0-29A19FB8AB10}"/>
              </a:ext>
            </a:extLst>
          </p:cNvPr>
          <p:cNvSpPr>
            <a:spLocks noGrp="1"/>
          </p:cNvSpPr>
          <p:nvPr>
            <p:ph type="title"/>
          </p:nvPr>
        </p:nvSpPr>
        <p:spPr/>
        <p:txBody>
          <a:bodyPr/>
          <a:lstStyle/>
          <a:p>
            <a:r>
              <a:rPr lang="en-US" dirty="0"/>
              <a:t>Benefits</a:t>
            </a:r>
            <a:br>
              <a:rPr lang="en-US" dirty="0"/>
            </a:br>
            <a:endParaRPr lang="en-IN" dirty="0"/>
          </a:p>
        </p:txBody>
      </p:sp>
      <p:sp>
        <p:nvSpPr>
          <p:cNvPr id="3" name="Content Placeholder 2">
            <a:extLst>
              <a:ext uri="{FF2B5EF4-FFF2-40B4-BE49-F238E27FC236}">
                <a16:creationId xmlns:a16="http://schemas.microsoft.com/office/drawing/2014/main" id="{D3F3785E-16B7-B6B9-F430-A2B4A84AC1D0}"/>
              </a:ext>
            </a:extLst>
          </p:cNvPr>
          <p:cNvSpPr>
            <a:spLocks noGrp="1"/>
          </p:cNvSpPr>
          <p:nvPr>
            <p:ph idx="1"/>
          </p:nvPr>
        </p:nvSpPr>
        <p:spPr>
          <a:xfrm>
            <a:off x="838200" y="1097280"/>
            <a:ext cx="10515600" cy="5395595"/>
          </a:xfrm>
        </p:spPr>
        <p:txBody>
          <a:bodyPr>
            <a:normAutofit lnSpcReduction="10000"/>
          </a:bodyPr>
          <a:lstStyle/>
          <a:p>
            <a:r>
              <a:rPr lang="en-US" dirty="0"/>
              <a:t> Yoga gurus suggest that the best time to practice pranayama and yoga, in general, is Brahma muhurta – early in the morning and on an empty stomach. Ideally, pranayama should be practiced in an open space with good air quality.</a:t>
            </a:r>
          </a:p>
          <a:p>
            <a:endParaRPr lang="en-US" dirty="0"/>
          </a:p>
          <a:p>
            <a:r>
              <a:rPr lang="en-US" dirty="0"/>
              <a:t>It’s advised to practice pranayama in seated comfortable postures only. Initially one can begin by simply watching their natural breath and then try different techniques. It’s also recommended to combine different types of mudras with pranayama breathing to deepen its effects.</a:t>
            </a:r>
          </a:p>
          <a:p>
            <a:endParaRPr lang="en-US" dirty="0"/>
          </a:p>
          <a:p>
            <a:r>
              <a:rPr lang="en-US" dirty="0"/>
              <a:t>Each type of pranayama can arouse particular regions of the brain and affects the body differently. You can give each a try. Here are 8 types of pranayama breathing techniques.</a:t>
            </a:r>
            <a:endParaRPr lang="en-IN" dirty="0"/>
          </a:p>
        </p:txBody>
      </p:sp>
    </p:spTree>
    <p:extLst>
      <p:ext uri="{BB962C8B-B14F-4D97-AF65-F5344CB8AC3E}">
        <p14:creationId xmlns:p14="http://schemas.microsoft.com/office/powerpoint/2010/main" val="677891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D921A-D69E-C8F7-4044-B2AD1587E841}"/>
              </a:ext>
            </a:extLst>
          </p:cNvPr>
          <p:cNvSpPr>
            <a:spLocks noGrp="1"/>
          </p:cNvSpPr>
          <p:nvPr>
            <p:ph type="title"/>
          </p:nvPr>
        </p:nvSpPr>
        <p:spPr/>
        <p:txBody>
          <a:bodyPr/>
          <a:lstStyle/>
          <a:p>
            <a:r>
              <a:rPr lang="en-IN" dirty="0"/>
              <a:t>Surya  Vedana </a:t>
            </a:r>
            <a:r>
              <a:rPr lang="en-IN" dirty="0" err="1"/>
              <a:t>Pranayam</a:t>
            </a:r>
            <a:endParaRPr lang="en-IN" dirty="0"/>
          </a:p>
        </p:txBody>
      </p:sp>
      <p:sp>
        <p:nvSpPr>
          <p:cNvPr id="3" name="Content Placeholder 2">
            <a:extLst>
              <a:ext uri="{FF2B5EF4-FFF2-40B4-BE49-F238E27FC236}">
                <a16:creationId xmlns:a16="http://schemas.microsoft.com/office/drawing/2014/main" id="{B09DCCEA-3F40-86DF-9AAA-688C26986B03}"/>
              </a:ext>
            </a:extLst>
          </p:cNvPr>
          <p:cNvSpPr>
            <a:spLocks noGrp="1"/>
          </p:cNvSpPr>
          <p:nvPr>
            <p:ph idx="1"/>
          </p:nvPr>
        </p:nvSpPr>
        <p:spPr/>
        <p:txBody>
          <a:bodyPr>
            <a:normAutofit fontScale="92500"/>
          </a:bodyPr>
          <a:lstStyle/>
          <a:p>
            <a:r>
              <a:rPr lang="en-IN" dirty="0"/>
              <a:t>In this pranayama practice, respiration is done with right nostrils only</a:t>
            </a:r>
          </a:p>
          <a:p>
            <a:endParaRPr lang="en-IN" dirty="0"/>
          </a:p>
          <a:p>
            <a:r>
              <a:rPr lang="en-IN" dirty="0"/>
              <a:t>This is called </a:t>
            </a:r>
            <a:r>
              <a:rPr lang="en-IN" dirty="0" err="1"/>
              <a:t>surya</a:t>
            </a:r>
            <a:r>
              <a:rPr lang="en-IN" dirty="0"/>
              <a:t> </a:t>
            </a:r>
            <a:r>
              <a:rPr lang="en-IN" dirty="0" err="1"/>
              <a:t>vedana</a:t>
            </a:r>
            <a:r>
              <a:rPr lang="en-IN" dirty="0"/>
              <a:t> as the right nostril is associated with sun energy.</a:t>
            </a:r>
          </a:p>
          <a:p>
            <a:r>
              <a:rPr lang="en-IN" dirty="0"/>
              <a:t>Procedure : 1.Sit in any </a:t>
            </a:r>
            <a:r>
              <a:rPr lang="en-IN" dirty="0" err="1"/>
              <a:t>Dhyanasana</a:t>
            </a:r>
            <a:r>
              <a:rPr lang="en-IN" dirty="0"/>
              <a:t> with spine straight and relax. </a:t>
            </a:r>
          </a:p>
          <a:p>
            <a:pPr marL="0" indent="0">
              <a:buNone/>
            </a:pPr>
            <a:r>
              <a:rPr lang="en-IN" dirty="0"/>
              <a:t>                        2. Close left nostril and inhale with right nostril.</a:t>
            </a:r>
          </a:p>
          <a:p>
            <a:pPr marL="0" indent="0">
              <a:buNone/>
            </a:pPr>
            <a:r>
              <a:rPr lang="en-IN" dirty="0"/>
              <a:t>                        3. Close right nostril and exhale with left nostril</a:t>
            </a:r>
          </a:p>
          <a:p>
            <a:pPr marL="0" indent="0">
              <a:buNone/>
            </a:pPr>
            <a:r>
              <a:rPr lang="en-IN" dirty="0"/>
              <a:t>                        4. Respiration should be as long and deep as possible. </a:t>
            </a:r>
          </a:p>
          <a:p>
            <a:pPr marL="0" indent="0">
              <a:buNone/>
            </a:pPr>
            <a:r>
              <a:rPr lang="en-IN" dirty="0"/>
              <a:t>                        5. This exercise should be done 10/20 times or more consecutively.</a:t>
            </a:r>
          </a:p>
          <a:p>
            <a:pPr marL="0" indent="0">
              <a:buNone/>
            </a:pPr>
            <a:endParaRPr lang="en-IN" dirty="0"/>
          </a:p>
        </p:txBody>
      </p:sp>
    </p:spTree>
    <p:extLst>
      <p:ext uri="{BB962C8B-B14F-4D97-AF65-F5344CB8AC3E}">
        <p14:creationId xmlns:p14="http://schemas.microsoft.com/office/powerpoint/2010/main" val="197176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24925-F27C-5D1F-EAB9-034074E9D023}"/>
              </a:ext>
            </a:extLst>
          </p:cNvPr>
          <p:cNvSpPr>
            <a:spLocks noGrp="1"/>
          </p:cNvSpPr>
          <p:nvPr>
            <p:ph type="title"/>
          </p:nvPr>
        </p:nvSpPr>
        <p:spPr/>
        <p:txBody>
          <a:bodyPr/>
          <a:lstStyle/>
          <a:p>
            <a:r>
              <a:rPr lang="en-IN" dirty="0"/>
              <a:t>Benefits</a:t>
            </a:r>
          </a:p>
        </p:txBody>
      </p:sp>
      <p:sp>
        <p:nvSpPr>
          <p:cNvPr id="3" name="Content Placeholder 2">
            <a:extLst>
              <a:ext uri="{FF2B5EF4-FFF2-40B4-BE49-F238E27FC236}">
                <a16:creationId xmlns:a16="http://schemas.microsoft.com/office/drawing/2014/main" id="{9EE93B16-B600-D404-6BC4-FD730AE757A8}"/>
              </a:ext>
            </a:extLst>
          </p:cNvPr>
          <p:cNvSpPr>
            <a:spLocks noGrp="1"/>
          </p:cNvSpPr>
          <p:nvPr>
            <p:ph idx="1"/>
          </p:nvPr>
        </p:nvSpPr>
        <p:spPr/>
        <p:txBody>
          <a:bodyPr/>
          <a:lstStyle/>
          <a:p>
            <a:r>
              <a:rPr lang="en-IN" dirty="0"/>
              <a:t>1. Help to cure flue</a:t>
            </a:r>
          </a:p>
          <a:p>
            <a:r>
              <a:rPr lang="en-IN" dirty="0"/>
              <a:t>2. Sinusitis and other diseases</a:t>
            </a:r>
          </a:p>
          <a:p>
            <a:r>
              <a:rPr lang="en-IN" dirty="0"/>
              <a:t>3. Provides vitality</a:t>
            </a:r>
          </a:p>
          <a:p>
            <a:r>
              <a:rPr lang="en-IN" dirty="0"/>
              <a:t>4. Helps to relieve anxiety</a:t>
            </a:r>
          </a:p>
          <a:p>
            <a:r>
              <a:rPr lang="en-IN" dirty="0"/>
              <a:t>5. Helps to fight Fatigue</a:t>
            </a:r>
          </a:p>
          <a:p>
            <a:r>
              <a:rPr lang="en-IN" dirty="0"/>
              <a:t>6. Manage </a:t>
            </a:r>
            <a:r>
              <a:rPr lang="en-IN"/>
              <a:t>Mental Health</a:t>
            </a:r>
            <a:endParaRPr lang="en-IN" dirty="0"/>
          </a:p>
        </p:txBody>
      </p:sp>
    </p:spTree>
    <p:extLst>
      <p:ext uri="{BB962C8B-B14F-4D97-AF65-F5344CB8AC3E}">
        <p14:creationId xmlns:p14="http://schemas.microsoft.com/office/powerpoint/2010/main" val="1362538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4E9A-8118-FB20-93B0-70086B7EE3BB}"/>
              </a:ext>
            </a:extLst>
          </p:cNvPr>
          <p:cNvSpPr>
            <a:spLocks noGrp="1"/>
          </p:cNvSpPr>
          <p:nvPr>
            <p:ph type="title"/>
          </p:nvPr>
        </p:nvSpPr>
        <p:spPr/>
        <p:txBody>
          <a:bodyPr/>
          <a:lstStyle/>
          <a:p>
            <a:r>
              <a:rPr lang="en-IN" dirty="0" err="1"/>
              <a:t>Bhastrika</a:t>
            </a:r>
            <a:r>
              <a:rPr lang="en-IN" dirty="0"/>
              <a:t> Pranayama</a:t>
            </a:r>
          </a:p>
        </p:txBody>
      </p:sp>
      <p:sp>
        <p:nvSpPr>
          <p:cNvPr id="3" name="Content Placeholder 2">
            <a:extLst>
              <a:ext uri="{FF2B5EF4-FFF2-40B4-BE49-F238E27FC236}">
                <a16:creationId xmlns:a16="http://schemas.microsoft.com/office/drawing/2014/main" id="{8184C42E-02DD-0D31-F538-23450578CB4A}"/>
              </a:ext>
            </a:extLst>
          </p:cNvPr>
          <p:cNvSpPr>
            <a:spLocks noGrp="1"/>
          </p:cNvSpPr>
          <p:nvPr>
            <p:ph idx="1"/>
          </p:nvPr>
        </p:nvSpPr>
        <p:spPr>
          <a:xfrm>
            <a:off x="838200" y="1588168"/>
            <a:ext cx="10515600" cy="4588795"/>
          </a:xfrm>
        </p:spPr>
        <p:txBody>
          <a:bodyPr>
            <a:normAutofit/>
          </a:bodyPr>
          <a:lstStyle/>
          <a:p>
            <a:r>
              <a:rPr lang="en-US" dirty="0"/>
              <a:t>In contrast to slow and deep breathing, bhastrika pranayama comes in fast and short breathing type pranayama. Bhastrika literally means “bellows breath”</a:t>
            </a:r>
          </a:p>
          <a:p>
            <a:endParaRPr lang="en-US" dirty="0"/>
          </a:p>
          <a:p>
            <a:r>
              <a:rPr lang="en-US" dirty="0"/>
              <a:t>In this pranayama, exaggerated and forceful breathing is performed engaging the diaphragm and abdominal muscles.</a:t>
            </a:r>
          </a:p>
          <a:p>
            <a:endParaRPr lang="en-US" dirty="0"/>
          </a:p>
          <a:p>
            <a:r>
              <a:rPr lang="en-US" dirty="0"/>
              <a:t>Rapid expansion and contraction of abdominal muscles create a bellows action to ignite the body’s heat, hence also known as breath of fire.</a:t>
            </a:r>
          </a:p>
          <a:p>
            <a:endParaRPr lang="en-US" dirty="0"/>
          </a:p>
        </p:txBody>
      </p:sp>
    </p:spTree>
    <p:extLst>
      <p:ext uri="{BB962C8B-B14F-4D97-AF65-F5344CB8AC3E}">
        <p14:creationId xmlns:p14="http://schemas.microsoft.com/office/powerpoint/2010/main" val="3276232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8A51-8A99-74CA-C8A1-F9233E12379C}"/>
              </a:ext>
            </a:extLst>
          </p:cNvPr>
          <p:cNvSpPr>
            <a:spLocks noGrp="1"/>
          </p:cNvSpPr>
          <p:nvPr>
            <p:ph type="title"/>
          </p:nvPr>
        </p:nvSpPr>
        <p:spPr/>
        <p:txBody>
          <a:bodyPr/>
          <a:lstStyle/>
          <a:p>
            <a:r>
              <a:rPr lang="en-IN" dirty="0"/>
              <a:t>Benefits</a:t>
            </a:r>
          </a:p>
        </p:txBody>
      </p:sp>
      <p:sp>
        <p:nvSpPr>
          <p:cNvPr id="3" name="Content Placeholder 2">
            <a:extLst>
              <a:ext uri="{FF2B5EF4-FFF2-40B4-BE49-F238E27FC236}">
                <a16:creationId xmlns:a16="http://schemas.microsoft.com/office/drawing/2014/main" id="{FB4D673D-800E-2E5A-DFB5-79E53C87BE4B}"/>
              </a:ext>
            </a:extLst>
          </p:cNvPr>
          <p:cNvSpPr>
            <a:spLocks noGrp="1"/>
          </p:cNvSpPr>
          <p:nvPr>
            <p:ph idx="1"/>
          </p:nvPr>
        </p:nvSpPr>
        <p:spPr>
          <a:xfrm>
            <a:off x="838200" y="1588168"/>
            <a:ext cx="10515600" cy="4588795"/>
          </a:xfrm>
        </p:spPr>
        <p:txBody>
          <a:bodyPr>
            <a:normAutofit/>
          </a:bodyPr>
          <a:lstStyle/>
          <a:p>
            <a:pPr marL="0" indent="0">
              <a:buNone/>
            </a:pPr>
            <a:endParaRPr lang="en-US" dirty="0"/>
          </a:p>
          <a:p>
            <a:r>
              <a:rPr lang="en-US" dirty="0"/>
              <a:t>Bhastrika pranayama is very effective in revitalizing the working of the lungs. In a 2019 study, bhastrika pranayama effect on lung function is tested among 30 healthy individuals and it has found;</a:t>
            </a:r>
          </a:p>
          <a:p>
            <a:endParaRPr lang="en-US" dirty="0"/>
          </a:p>
          <a:p>
            <a:r>
              <a:rPr lang="en-US" dirty="0"/>
              <a:t>A significant increment is observed in the Forced vital capacity, forced expiratory volume in the first second, Peak expiratory flow rate, and maximum voluntary ventilation.</a:t>
            </a:r>
          </a:p>
          <a:p>
            <a:r>
              <a:rPr lang="en-US" dirty="0"/>
              <a:t>The elastic recoil of the lungs and chest wall increased thereby strengthening the respiratory muscles.</a:t>
            </a:r>
          </a:p>
          <a:p>
            <a:endParaRPr lang="en-IN" dirty="0"/>
          </a:p>
        </p:txBody>
      </p:sp>
    </p:spTree>
    <p:extLst>
      <p:ext uri="{BB962C8B-B14F-4D97-AF65-F5344CB8AC3E}">
        <p14:creationId xmlns:p14="http://schemas.microsoft.com/office/powerpoint/2010/main" val="1562234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DD73A-F673-0B71-B0B4-6B7223C05096}"/>
              </a:ext>
            </a:extLst>
          </p:cNvPr>
          <p:cNvSpPr>
            <a:spLocks noGrp="1"/>
          </p:cNvSpPr>
          <p:nvPr>
            <p:ph type="title"/>
          </p:nvPr>
        </p:nvSpPr>
        <p:spPr/>
        <p:txBody>
          <a:bodyPr/>
          <a:lstStyle/>
          <a:p>
            <a:r>
              <a:rPr lang="en-IN" dirty="0"/>
              <a:t>Benefits </a:t>
            </a:r>
          </a:p>
        </p:txBody>
      </p:sp>
      <p:sp>
        <p:nvSpPr>
          <p:cNvPr id="3" name="Content Placeholder 2">
            <a:extLst>
              <a:ext uri="{FF2B5EF4-FFF2-40B4-BE49-F238E27FC236}">
                <a16:creationId xmlns:a16="http://schemas.microsoft.com/office/drawing/2014/main" id="{51F28D4C-F5A4-109F-5BF8-50A6ED183F75}"/>
              </a:ext>
            </a:extLst>
          </p:cNvPr>
          <p:cNvSpPr>
            <a:spLocks noGrp="1"/>
          </p:cNvSpPr>
          <p:nvPr>
            <p:ph idx="1"/>
          </p:nvPr>
        </p:nvSpPr>
        <p:spPr>
          <a:xfrm>
            <a:off x="838200" y="1472665"/>
            <a:ext cx="10515600" cy="4704298"/>
          </a:xfrm>
        </p:spPr>
        <p:txBody>
          <a:bodyPr>
            <a:normAutofit/>
          </a:bodyPr>
          <a:lstStyle/>
          <a:p>
            <a:pPr algn="just"/>
            <a:r>
              <a:rPr lang="en-US" dirty="0"/>
              <a:t>In 2009, another scientific study on the effects of bhastrika on heart rate and blood pressure conducted. This time slow pace bhastrika pranayama is performed for 5 minutes followed by the measurement of blood pressure and heart rate. The comparative study between the readings of given parameters before and after bhastrika concluded that:</a:t>
            </a:r>
          </a:p>
          <a:p>
            <a:r>
              <a:rPr lang="en-US" dirty="0"/>
              <a:t>There is a significant reduction in systolic and diastolic blood pressure.</a:t>
            </a:r>
          </a:p>
          <a:p>
            <a:r>
              <a:rPr lang="en-US" dirty="0"/>
              <a:t>A slight decrement in the heart rate.</a:t>
            </a:r>
          </a:p>
          <a:p>
            <a:r>
              <a:rPr lang="en-US" dirty="0"/>
              <a:t>The parasympathetic nervous system is also stimulated which bought a sense of calmness and reduces stress</a:t>
            </a:r>
            <a:endParaRPr lang="en-IN" dirty="0"/>
          </a:p>
        </p:txBody>
      </p:sp>
    </p:spTree>
    <p:extLst>
      <p:ext uri="{BB962C8B-B14F-4D97-AF65-F5344CB8AC3E}">
        <p14:creationId xmlns:p14="http://schemas.microsoft.com/office/powerpoint/2010/main" val="3290250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A02D7-3A85-5B3B-EB51-9C9FC3551479}"/>
              </a:ext>
            </a:extLst>
          </p:cNvPr>
          <p:cNvSpPr>
            <a:spLocks noGrp="1"/>
          </p:cNvSpPr>
          <p:nvPr>
            <p:ph type="title"/>
          </p:nvPr>
        </p:nvSpPr>
        <p:spPr/>
        <p:txBody>
          <a:bodyPr/>
          <a:lstStyle/>
          <a:p>
            <a:r>
              <a:rPr lang="en-IN" dirty="0"/>
              <a:t>Definition of Pranayama</a:t>
            </a:r>
          </a:p>
        </p:txBody>
      </p:sp>
      <p:sp>
        <p:nvSpPr>
          <p:cNvPr id="3" name="Content Placeholder 2">
            <a:extLst>
              <a:ext uri="{FF2B5EF4-FFF2-40B4-BE49-F238E27FC236}">
                <a16:creationId xmlns:a16="http://schemas.microsoft.com/office/drawing/2014/main" id="{65377807-4E33-1233-E573-7FD3E74F8A0B}"/>
              </a:ext>
            </a:extLst>
          </p:cNvPr>
          <p:cNvSpPr>
            <a:spLocks noGrp="1"/>
          </p:cNvSpPr>
          <p:nvPr>
            <p:ph idx="1"/>
          </p:nvPr>
        </p:nvSpPr>
        <p:spPr/>
        <p:txBody>
          <a:bodyPr/>
          <a:lstStyle/>
          <a:p>
            <a:r>
              <a:rPr lang="en-IN" dirty="0"/>
              <a:t>Pranayama is the practice of interrupting the movement of breathe and controlling it according to one’s wishes.</a:t>
            </a:r>
          </a:p>
          <a:p>
            <a:r>
              <a:rPr lang="en-IN" dirty="0"/>
              <a:t>Pranayama= prana+ </a:t>
            </a:r>
            <a:r>
              <a:rPr lang="en-IN" dirty="0" err="1"/>
              <a:t>ayam</a:t>
            </a:r>
            <a:endParaRPr lang="en-IN" dirty="0"/>
          </a:p>
          <a:p>
            <a:r>
              <a:rPr lang="en-IN" dirty="0"/>
              <a:t>Prana means breathe </a:t>
            </a:r>
            <a:r>
              <a:rPr lang="en-IN" dirty="0" err="1"/>
              <a:t>ayam</a:t>
            </a:r>
            <a:r>
              <a:rPr lang="en-IN" dirty="0"/>
              <a:t> means growth or expansion</a:t>
            </a:r>
          </a:p>
          <a:p>
            <a:r>
              <a:rPr lang="en-IN" dirty="0"/>
              <a:t>Pranayama is the process of increasing and  expanding the flow of oxygen in the body.</a:t>
            </a:r>
          </a:p>
        </p:txBody>
      </p:sp>
    </p:spTree>
    <p:extLst>
      <p:ext uri="{BB962C8B-B14F-4D97-AF65-F5344CB8AC3E}">
        <p14:creationId xmlns:p14="http://schemas.microsoft.com/office/powerpoint/2010/main" val="78866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CFBA0-3C41-D1BC-2606-C50E1CB4BF21}"/>
              </a:ext>
            </a:extLst>
          </p:cNvPr>
          <p:cNvSpPr>
            <a:spLocks noGrp="1"/>
          </p:cNvSpPr>
          <p:nvPr>
            <p:ph type="title"/>
          </p:nvPr>
        </p:nvSpPr>
        <p:spPr/>
        <p:txBody>
          <a:bodyPr/>
          <a:lstStyle/>
          <a:p>
            <a:r>
              <a:rPr lang="en-IN" dirty="0"/>
              <a:t>Process</a:t>
            </a:r>
          </a:p>
        </p:txBody>
      </p:sp>
      <p:sp>
        <p:nvSpPr>
          <p:cNvPr id="3" name="Content Placeholder 2">
            <a:extLst>
              <a:ext uri="{FF2B5EF4-FFF2-40B4-BE49-F238E27FC236}">
                <a16:creationId xmlns:a16="http://schemas.microsoft.com/office/drawing/2014/main" id="{220F4E9F-006A-1567-C0C2-AA3583109331}"/>
              </a:ext>
            </a:extLst>
          </p:cNvPr>
          <p:cNvSpPr>
            <a:spLocks noGrp="1"/>
          </p:cNvSpPr>
          <p:nvPr>
            <p:ph idx="1"/>
          </p:nvPr>
        </p:nvSpPr>
        <p:spPr>
          <a:xfrm>
            <a:off x="838200" y="1540042"/>
            <a:ext cx="10515600" cy="4636921"/>
          </a:xfrm>
        </p:spPr>
        <p:txBody>
          <a:bodyPr/>
          <a:lstStyle/>
          <a:p>
            <a:endParaRPr lang="en-IN" dirty="0"/>
          </a:p>
          <a:p>
            <a:r>
              <a:rPr lang="en-IN" sz="4400" dirty="0"/>
              <a:t>Three process of Pranayama</a:t>
            </a:r>
          </a:p>
          <a:p>
            <a:endParaRPr lang="en-IN" dirty="0"/>
          </a:p>
          <a:p>
            <a:r>
              <a:rPr lang="en-IN" b="1" dirty="0" err="1"/>
              <a:t>Purak</a:t>
            </a:r>
            <a:r>
              <a:rPr lang="en-IN" dirty="0"/>
              <a:t>: Process of pulling the outside air inside</a:t>
            </a:r>
          </a:p>
          <a:p>
            <a:endParaRPr lang="en-IN" dirty="0"/>
          </a:p>
          <a:p>
            <a:r>
              <a:rPr lang="en-IN" b="1" dirty="0" err="1"/>
              <a:t>Kumbhak</a:t>
            </a:r>
            <a:r>
              <a:rPr lang="en-IN" b="1" dirty="0"/>
              <a:t>: </a:t>
            </a:r>
            <a:r>
              <a:rPr lang="en-IN" dirty="0"/>
              <a:t>The state of trapping air inside </a:t>
            </a:r>
          </a:p>
          <a:p>
            <a:endParaRPr lang="en-IN" dirty="0"/>
          </a:p>
          <a:p>
            <a:r>
              <a:rPr lang="en-IN" b="1" dirty="0" err="1"/>
              <a:t>Rechak</a:t>
            </a:r>
            <a:r>
              <a:rPr lang="en-IN" b="1" dirty="0"/>
              <a:t>: </a:t>
            </a:r>
            <a:r>
              <a:rPr lang="en-IN" dirty="0"/>
              <a:t>The process of expelling the inside trapped air outside.</a:t>
            </a:r>
          </a:p>
        </p:txBody>
      </p:sp>
    </p:spTree>
    <p:extLst>
      <p:ext uri="{BB962C8B-B14F-4D97-AF65-F5344CB8AC3E}">
        <p14:creationId xmlns:p14="http://schemas.microsoft.com/office/powerpoint/2010/main" val="299096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DD8A4-859D-30DF-020B-3122BCCF969E}"/>
              </a:ext>
            </a:extLst>
          </p:cNvPr>
          <p:cNvSpPr>
            <a:spLocks noGrp="1"/>
          </p:cNvSpPr>
          <p:nvPr>
            <p:ph type="title"/>
          </p:nvPr>
        </p:nvSpPr>
        <p:spPr/>
        <p:txBody>
          <a:bodyPr/>
          <a:lstStyle/>
          <a:p>
            <a:r>
              <a:rPr lang="en-IN" dirty="0"/>
              <a:t>Classification of Pranayama(Modern)</a:t>
            </a:r>
          </a:p>
        </p:txBody>
      </p:sp>
      <p:sp>
        <p:nvSpPr>
          <p:cNvPr id="3" name="Content Placeholder 2">
            <a:extLst>
              <a:ext uri="{FF2B5EF4-FFF2-40B4-BE49-F238E27FC236}">
                <a16:creationId xmlns:a16="http://schemas.microsoft.com/office/drawing/2014/main" id="{83CBCBBC-E4D2-E5D0-691F-EFBE4044E41E}"/>
              </a:ext>
            </a:extLst>
          </p:cNvPr>
          <p:cNvSpPr>
            <a:spLocks noGrp="1"/>
          </p:cNvSpPr>
          <p:nvPr>
            <p:ph idx="1"/>
          </p:nvPr>
        </p:nvSpPr>
        <p:spPr/>
        <p:txBody>
          <a:bodyPr/>
          <a:lstStyle/>
          <a:p>
            <a:endParaRPr lang="en-IN" dirty="0"/>
          </a:p>
          <a:p>
            <a:r>
              <a:rPr lang="en-IN" dirty="0"/>
              <a:t>1. </a:t>
            </a:r>
            <a:r>
              <a:rPr lang="en-IN" dirty="0" err="1"/>
              <a:t>Paschatya</a:t>
            </a:r>
            <a:r>
              <a:rPr lang="en-IN" dirty="0"/>
              <a:t> Pranayama</a:t>
            </a:r>
          </a:p>
          <a:p>
            <a:r>
              <a:rPr lang="en-IN" dirty="0"/>
              <a:t>2. Sahaj Pranayama</a:t>
            </a:r>
          </a:p>
          <a:p>
            <a:r>
              <a:rPr lang="en-IN" dirty="0"/>
              <a:t>3. </a:t>
            </a:r>
            <a:r>
              <a:rPr lang="en-IN" dirty="0" err="1"/>
              <a:t>Bhraman</a:t>
            </a:r>
            <a:r>
              <a:rPr lang="en-IN" dirty="0"/>
              <a:t> </a:t>
            </a:r>
            <a:r>
              <a:rPr lang="en-IN" dirty="0" err="1"/>
              <a:t>Pranayam</a:t>
            </a:r>
            <a:endParaRPr lang="en-IN" dirty="0"/>
          </a:p>
          <a:p>
            <a:r>
              <a:rPr lang="en-IN" dirty="0"/>
              <a:t>4. Vedic Pranayama</a:t>
            </a:r>
          </a:p>
          <a:p>
            <a:r>
              <a:rPr lang="en-IN" dirty="0"/>
              <a:t>5. Hatha Yoga Pranayama</a:t>
            </a:r>
          </a:p>
          <a:p>
            <a:pPr marL="0" indent="0">
              <a:buNone/>
            </a:pPr>
            <a:endParaRPr lang="en-IN" dirty="0"/>
          </a:p>
        </p:txBody>
      </p:sp>
    </p:spTree>
    <p:extLst>
      <p:ext uri="{BB962C8B-B14F-4D97-AF65-F5344CB8AC3E}">
        <p14:creationId xmlns:p14="http://schemas.microsoft.com/office/powerpoint/2010/main" val="289240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2BD2-5EC9-C7F9-1825-C782552AC715}"/>
              </a:ext>
            </a:extLst>
          </p:cNvPr>
          <p:cNvSpPr>
            <a:spLocks noGrp="1"/>
          </p:cNvSpPr>
          <p:nvPr>
            <p:ph type="title"/>
          </p:nvPr>
        </p:nvSpPr>
        <p:spPr/>
        <p:txBody>
          <a:bodyPr/>
          <a:lstStyle/>
          <a:p>
            <a:r>
              <a:rPr lang="en-IN" dirty="0" err="1"/>
              <a:t>Paschatya</a:t>
            </a:r>
            <a:r>
              <a:rPr lang="en-IN" dirty="0"/>
              <a:t> Pranayama</a:t>
            </a:r>
          </a:p>
        </p:txBody>
      </p:sp>
      <p:sp>
        <p:nvSpPr>
          <p:cNvPr id="3" name="Content Placeholder 2">
            <a:extLst>
              <a:ext uri="{FF2B5EF4-FFF2-40B4-BE49-F238E27FC236}">
                <a16:creationId xmlns:a16="http://schemas.microsoft.com/office/drawing/2014/main" id="{CD8E8803-6F29-B130-C5E2-31D592F87A17}"/>
              </a:ext>
            </a:extLst>
          </p:cNvPr>
          <p:cNvSpPr>
            <a:spLocks noGrp="1"/>
          </p:cNvSpPr>
          <p:nvPr>
            <p:ph idx="1"/>
          </p:nvPr>
        </p:nvSpPr>
        <p:spPr/>
        <p:txBody>
          <a:bodyPr/>
          <a:lstStyle/>
          <a:p>
            <a:endParaRPr lang="en-IN" dirty="0"/>
          </a:p>
          <a:p>
            <a:pPr marL="514350" indent="-514350" algn="just">
              <a:buFont typeface="+mj-lt"/>
              <a:buAutoNum type="arabicPeriod"/>
            </a:pPr>
            <a:r>
              <a:rPr lang="en-IN" dirty="0"/>
              <a:t>It is a technique of regulating breathing in proportion to the movement of body’s organ. Breathing along with movement of limbs causes a lot of oxygen to flow in the blood and purifies the blood which results in the relief of diseases in the body. </a:t>
            </a:r>
          </a:p>
        </p:txBody>
      </p:sp>
    </p:spTree>
    <p:extLst>
      <p:ext uri="{BB962C8B-B14F-4D97-AF65-F5344CB8AC3E}">
        <p14:creationId xmlns:p14="http://schemas.microsoft.com/office/powerpoint/2010/main" val="248900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F5133-23F4-38B4-BF5D-84FAB0F7C3D2}"/>
              </a:ext>
            </a:extLst>
          </p:cNvPr>
          <p:cNvSpPr>
            <a:spLocks noGrp="1"/>
          </p:cNvSpPr>
          <p:nvPr>
            <p:ph type="title"/>
          </p:nvPr>
        </p:nvSpPr>
        <p:spPr/>
        <p:txBody>
          <a:bodyPr/>
          <a:lstStyle/>
          <a:p>
            <a:r>
              <a:rPr lang="en-IN" dirty="0"/>
              <a:t>Sahaj Pranayama</a:t>
            </a:r>
          </a:p>
        </p:txBody>
      </p:sp>
      <p:sp>
        <p:nvSpPr>
          <p:cNvPr id="3" name="Content Placeholder 2">
            <a:extLst>
              <a:ext uri="{FF2B5EF4-FFF2-40B4-BE49-F238E27FC236}">
                <a16:creationId xmlns:a16="http://schemas.microsoft.com/office/drawing/2014/main" id="{78479831-271B-5D32-F95A-9436A54FEA4B}"/>
              </a:ext>
            </a:extLst>
          </p:cNvPr>
          <p:cNvSpPr>
            <a:spLocks noGrp="1"/>
          </p:cNvSpPr>
          <p:nvPr>
            <p:ph idx="1"/>
          </p:nvPr>
        </p:nvSpPr>
        <p:spPr/>
        <p:txBody>
          <a:bodyPr/>
          <a:lstStyle/>
          <a:p>
            <a:pPr marL="0" indent="0" algn="just">
              <a:buNone/>
            </a:pPr>
            <a:r>
              <a:rPr lang="en-IN" dirty="0"/>
              <a:t>Sahaj </a:t>
            </a:r>
            <a:r>
              <a:rPr lang="en-IN" dirty="0" err="1"/>
              <a:t>Pranayam</a:t>
            </a:r>
            <a:r>
              <a:rPr lang="en-IN" dirty="0"/>
              <a:t> is a yogic action performed through long breathing </a:t>
            </a:r>
          </a:p>
          <a:p>
            <a:pPr marL="0" indent="0" algn="just">
              <a:buNone/>
            </a:pPr>
            <a:r>
              <a:rPr lang="en-IN" dirty="0"/>
              <a:t>without resorting to </a:t>
            </a:r>
            <a:r>
              <a:rPr lang="en-IN" dirty="0" err="1"/>
              <a:t>KumbhaK</a:t>
            </a:r>
            <a:r>
              <a:rPr lang="en-IN" dirty="0"/>
              <a:t>. When practicing this pranayama, the </a:t>
            </a:r>
          </a:p>
          <a:p>
            <a:pPr marL="0" indent="0" algn="just">
              <a:buNone/>
            </a:pPr>
            <a:r>
              <a:rPr lang="en-IN" dirty="0"/>
              <a:t>level of </a:t>
            </a:r>
            <a:r>
              <a:rPr lang="en-IN" dirty="0" err="1"/>
              <a:t>Rechak</a:t>
            </a:r>
            <a:r>
              <a:rPr lang="en-IN" dirty="0"/>
              <a:t> should be higher than </a:t>
            </a:r>
            <a:r>
              <a:rPr lang="en-IN" dirty="0" err="1"/>
              <a:t>Purak</a:t>
            </a:r>
            <a:r>
              <a:rPr lang="en-IN" dirty="0"/>
              <a:t> , which helps to remove </a:t>
            </a:r>
          </a:p>
          <a:p>
            <a:pPr marL="0" indent="0" algn="just">
              <a:buNone/>
            </a:pPr>
            <a:r>
              <a:rPr lang="en-IN" dirty="0"/>
              <a:t>unwanted substances accumulated in the body . All ages can practice </a:t>
            </a:r>
          </a:p>
          <a:p>
            <a:pPr marL="0" indent="0" algn="just">
              <a:buNone/>
            </a:pPr>
            <a:r>
              <a:rPr lang="en-IN" dirty="0"/>
              <a:t>this pranayama.</a:t>
            </a:r>
          </a:p>
        </p:txBody>
      </p:sp>
    </p:spTree>
    <p:extLst>
      <p:ext uri="{BB962C8B-B14F-4D97-AF65-F5344CB8AC3E}">
        <p14:creationId xmlns:p14="http://schemas.microsoft.com/office/powerpoint/2010/main" val="39395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35741-C9D8-C8D1-5A0B-AA45DF9D2706}"/>
              </a:ext>
            </a:extLst>
          </p:cNvPr>
          <p:cNvSpPr>
            <a:spLocks noGrp="1"/>
          </p:cNvSpPr>
          <p:nvPr>
            <p:ph type="title"/>
          </p:nvPr>
        </p:nvSpPr>
        <p:spPr/>
        <p:txBody>
          <a:bodyPr/>
          <a:lstStyle/>
          <a:p>
            <a:r>
              <a:rPr lang="en-IN" dirty="0" err="1"/>
              <a:t>Bhramana</a:t>
            </a:r>
            <a:r>
              <a:rPr lang="en-IN" dirty="0"/>
              <a:t> Pranayama</a:t>
            </a:r>
          </a:p>
        </p:txBody>
      </p:sp>
      <p:sp>
        <p:nvSpPr>
          <p:cNvPr id="3" name="Content Placeholder 2">
            <a:extLst>
              <a:ext uri="{FF2B5EF4-FFF2-40B4-BE49-F238E27FC236}">
                <a16:creationId xmlns:a16="http://schemas.microsoft.com/office/drawing/2014/main" id="{2E9542B0-0E8A-AB9C-F3DD-8ACF8251A6F8}"/>
              </a:ext>
            </a:extLst>
          </p:cNvPr>
          <p:cNvSpPr>
            <a:spLocks noGrp="1"/>
          </p:cNvSpPr>
          <p:nvPr>
            <p:ph idx="1"/>
          </p:nvPr>
        </p:nvSpPr>
        <p:spPr/>
        <p:txBody>
          <a:bodyPr/>
          <a:lstStyle/>
          <a:p>
            <a:pPr algn="just"/>
            <a:r>
              <a:rPr lang="en-US" b="0" i="0" dirty="0" err="1">
                <a:solidFill>
                  <a:srgbClr val="444444"/>
                </a:solidFill>
                <a:effectLst/>
                <a:latin typeface="Lato" panose="020F0502020204030203" pitchFamily="34" charset="0"/>
              </a:rPr>
              <a:t>Bhramana</a:t>
            </a:r>
            <a:r>
              <a:rPr lang="en-US" b="0" i="0" dirty="0">
                <a:solidFill>
                  <a:srgbClr val="444444"/>
                </a:solidFill>
                <a:effectLst/>
                <a:latin typeface="Lato" panose="020F0502020204030203" pitchFamily="34" charset="0"/>
              </a:rPr>
              <a:t> pranayama, also sometimes referred to as </a:t>
            </a:r>
            <a:r>
              <a:rPr lang="en-US" b="0" i="0" dirty="0" err="1">
                <a:solidFill>
                  <a:srgbClr val="444444"/>
                </a:solidFill>
                <a:effectLst/>
                <a:latin typeface="Lato" panose="020F0502020204030203" pitchFamily="34" charset="0"/>
              </a:rPr>
              <a:t>bhraman</a:t>
            </a:r>
            <a:r>
              <a:rPr lang="en-US" b="0" i="0" dirty="0">
                <a:solidFill>
                  <a:srgbClr val="444444"/>
                </a:solidFill>
                <a:effectLst/>
                <a:latin typeface="Lato" panose="020F0502020204030203" pitchFamily="34" charset="0"/>
              </a:rPr>
              <a:t> pranayama, is a simple breath exercise to incorporate into a walking practice. It is a great technique that can be used as a standalone walking meditation, or combined with a mindfulness exercise to increase the focus and attention to your surroundings</a:t>
            </a:r>
            <a:endParaRPr lang="en-IN" dirty="0"/>
          </a:p>
        </p:txBody>
      </p:sp>
    </p:spTree>
    <p:extLst>
      <p:ext uri="{BB962C8B-B14F-4D97-AF65-F5344CB8AC3E}">
        <p14:creationId xmlns:p14="http://schemas.microsoft.com/office/powerpoint/2010/main" val="129992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8C54-A54D-17E1-15C3-2D78D47BA547}"/>
              </a:ext>
            </a:extLst>
          </p:cNvPr>
          <p:cNvSpPr>
            <a:spLocks noGrp="1"/>
          </p:cNvSpPr>
          <p:nvPr>
            <p:ph type="title"/>
          </p:nvPr>
        </p:nvSpPr>
        <p:spPr/>
        <p:txBody>
          <a:bodyPr/>
          <a:lstStyle/>
          <a:p>
            <a:r>
              <a:rPr lang="en-IN" dirty="0" err="1"/>
              <a:t>Hathayoga</a:t>
            </a:r>
            <a:r>
              <a:rPr lang="en-IN" dirty="0"/>
              <a:t> Pranayama</a:t>
            </a:r>
          </a:p>
        </p:txBody>
      </p:sp>
      <p:sp>
        <p:nvSpPr>
          <p:cNvPr id="3" name="Content Placeholder 2">
            <a:extLst>
              <a:ext uri="{FF2B5EF4-FFF2-40B4-BE49-F238E27FC236}">
                <a16:creationId xmlns:a16="http://schemas.microsoft.com/office/drawing/2014/main" id="{839EB522-4117-7E33-C040-AF6AF40B15BF}"/>
              </a:ext>
            </a:extLst>
          </p:cNvPr>
          <p:cNvSpPr>
            <a:spLocks noGrp="1"/>
          </p:cNvSpPr>
          <p:nvPr>
            <p:ph idx="1"/>
          </p:nvPr>
        </p:nvSpPr>
        <p:spPr/>
        <p:txBody>
          <a:bodyPr/>
          <a:lstStyle/>
          <a:p>
            <a:r>
              <a:rPr lang="en-IN" dirty="0"/>
              <a:t>1. </a:t>
            </a:r>
            <a:r>
              <a:rPr lang="en-IN" dirty="0" err="1"/>
              <a:t>Suryaveda</a:t>
            </a:r>
            <a:endParaRPr lang="en-IN" dirty="0"/>
          </a:p>
          <a:p>
            <a:r>
              <a:rPr lang="en-IN" dirty="0"/>
              <a:t>2. </a:t>
            </a:r>
            <a:r>
              <a:rPr lang="en-IN" dirty="0" err="1"/>
              <a:t>Ujjayae</a:t>
            </a:r>
            <a:endParaRPr lang="en-IN" dirty="0"/>
          </a:p>
          <a:p>
            <a:r>
              <a:rPr lang="en-IN" dirty="0"/>
              <a:t>3. </a:t>
            </a:r>
            <a:r>
              <a:rPr lang="en-IN" dirty="0" err="1"/>
              <a:t>Shitkalri</a:t>
            </a:r>
            <a:endParaRPr lang="en-IN" dirty="0"/>
          </a:p>
          <a:p>
            <a:r>
              <a:rPr lang="en-IN" dirty="0"/>
              <a:t>4. </a:t>
            </a:r>
            <a:r>
              <a:rPr lang="en-IN" dirty="0" err="1"/>
              <a:t>Shitoli</a:t>
            </a:r>
            <a:endParaRPr lang="en-IN" dirty="0"/>
          </a:p>
          <a:p>
            <a:r>
              <a:rPr lang="en-IN" dirty="0"/>
              <a:t>5. </a:t>
            </a:r>
            <a:r>
              <a:rPr lang="en-IN" dirty="0" err="1"/>
              <a:t>Bhastrika</a:t>
            </a:r>
            <a:endParaRPr lang="en-IN" dirty="0"/>
          </a:p>
          <a:p>
            <a:r>
              <a:rPr lang="en-IN" dirty="0"/>
              <a:t>6. </a:t>
            </a:r>
            <a:r>
              <a:rPr lang="en-IN" dirty="0" err="1"/>
              <a:t>Bhramori</a:t>
            </a:r>
            <a:endParaRPr lang="en-IN" dirty="0"/>
          </a:p>
          <a:p>
            <a:r>
              <a:rPr lang="en-IN" dirty="0"/>
              <a:t>7. </a:t>
            </a:r>
            <a:r>
              <a:rPr lang="en-IN" dirty="0" err="1"/>
              <a:t>Murccha</a:t>
            </a:r>
            <a:endParaRPr lang="en-IN" dirty="0"/>
          </a:p>
          <a:p>
            <a:r>
              <a:rPr lang="en-IN" dirty="0"/>
              <a:t>8. </a:t>
            </a:r>
            <a:r>
              <a:rPr lang="en-IN" dirty="0" err="1"/>
              <a:t>Plaboni</a:t>
            </a:r>
            <a:endParaRPr lang="en-IN" dirty="0"/>
          </a:p>
          <a:p>
            <a:endParaRPr lang="en-IN" dirty="0"/>
          </a:p>
        </p:txBody>
      </p:sp>
    </p:spTree>
    <p:extLst>
      <p:ext uri="{BB962C8B-B14F-4D97-AF65-F5344CB8AC3E}">
        <p14:creationId xmlns:p14="http://schemas.microsoft.com/office/powerpoint/2010/main" val="392668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4D835-6929-CFD5-DB78-55950469B44C}"/>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68C6BFE2-185E-257C-8EFD-9208E76235CB}"/>
              </a:ext>
            </a:extLst>
          </p:cNvPr>
          <p:cNvPicPr>
            <a:picLocks noGrp="1" noChangeAspect="1"/>
          </p:cNvPicPr>
          <p:nvPr>
            <p:ph idx="1"/>
          </p:nvPr>
        </p:nvPicPr>
        <p:blipFill>
          <a:blip r:embed="rId2"/>
          <a:stretch>
            <a:fillRect/>
          </a:stretch>
        </p:blipFill>
        <p:spPr>
          <a:xfrm>
            <a:off x="558265" y="471638"/>
            <a:ext cx="10222029" cy="5705325"/>
          </a:xfrm>
          <a:prstGeom prst="rect">
            <a:avLst/>
          </a:prstGeom>
        </p:spPr>
      </p:pic>
    </p:spTree>
    <p:extLst>
      <p:ext uri="{BB962C8B-B14F-4D97-AF65-F5344CB8AC3E}">
        <p14:creationId xmlns:p14="http://schemas.microsoft.com/office/powerpoint/2010/main" val="3085840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793</Words>
  <Application>Microsoft Office PowerPoint</Application>
  <PresentationFormat>Widescreen</PresentationFormat>
  <Paragraphs>81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Lato</vt:lpstr>
      <vt:lpstr>Office Theme</vt:lpstr>
      <vt:lpstr>Pranayama and Its Effect </vt:lpstr>
      <vt:lpstr>Definition of Pranayama</vt:lpstr>
      <vt:lpstr>Process</vt:lpstr>
      <vt:lpstr>Classification of Pranayama(Modern)</vt:lpstr>
      <vt:lpstr>Paschatya Pranayama</vt:lpstr>
      <vt:lpstr>Sahaj Pranayama</vt:lpstr>
      <vt:lpstr>Bhramana Pranayama</vt:lpstr>
      <vt:lpstr>Hathayoga Pranayama</vt:lpstr>
      <vt:lpstr>PowerPoint Presentation</vt:lpstr>
      <vt:lpstr>Benefits </vt:lpstr>
      <vt:lpstr>Surya  Vedana Pranayam</vt:lpstr>
      <vt:lpstr>Benefits</vt:lpstr>
      <vt:lpstr>Bhastrika Pranayama</vt:lpstr>
      <vt:lpstr>Benefits</vt:lpstr>
      <vt:lpstr>Benefits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Pranayama and Its Effect </dc:title>
  <dc:creator>bidisha mahanta</dc:creator>
  <cp:lastModifiedBy>bidisha mahanta</cp:lastModifiedBy>
  <cp:revision>1</cp:revision>
  <dcterms:created xsi:type="dcterms:W3CDTF">2024-02-09T05:12:11Z</dcterms:created>
  <dcterms:modified xsi:type="dcterms:W3CDTF">2024-02-09T05:34:40Z</dcterms:modified>
</cp:coreProperties>
</file>