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52399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59795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1741D9-88D1-447D-BB47-4BBE981FC5E2}"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434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09440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1741D9-88D1-447D-BB47-4BBE981FC5E2}"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685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44778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424270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2697217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241247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86608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25308-4998-4D4E-80AE-932696395349}"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82564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75055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25308-4998-4D4E-80AE-932696395349}" type="datetimeFigureOut">
              <a:rPr lang="en-IN" smtClean="0"/>
              <a:t>05-03-2024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30111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25308-4998-4D4E-80AE-932696395349}" type="datetimeFigureOut">
              <a:rPr lang="en-IN" smtClean="0"/>
              <a:t>05-03-2024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155052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25308-4998-4D4E-80AE-932696395349}" type="datetimeFigureOut">
              <a:rPr lang="en-IN" smtClean="0"/>
              <a:t>05-03-2024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155045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82217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25308-4998-4D4E-80AE-932696395349}"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1741D9-88D1-447D-BB47-4BBE981FC5E2}" type="slidenum">
              <a:rPr lang="en-IN" smtClean="0"/>
              <a:t>‹#›</a:t>
            </a:fld>
            <a:endParaRPr lang="en-IN"/>
          </a:p>
        </p:txBody>
      </p:sp>
    </p:spTree>
    <p:extLst>
      <p:ext uri="{BB962C8B-B14F-4D97-AF65-F5344CB8AC3E}">
        <p14:creationId xmlns:p14="http://schemas.microsoft.com/office/powerpoint/2010/main" val="194994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F625308-4998-4D4E-80AE-932696395349}" type="datetimeFigureOut">
              <a:rPr lang="en-IN" smtClean="0"/>
              <a:t>05-03-2024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1741D9-88D1-447D-BB47-4BBE981FC5E2}" type="slidenum">
              <a:rPr lang="en-IN" smtClean="0"/>
              <a:t>‹#›</a:t>
            </a:fld>
            <a:endParaRPr lang="en-IN"/>
          </a:p>
        </p:txBody>
      </p:sp>
    </p:spTree>
    <p:extLst>
      <p:ext uri="{BB962C8B-B14F-4D97-AF65-F5344CB8AC3E}">
        <p14:creationId xmlns:p14="http://schemas.microsoft.com/office/powerpoint/2010/main" val="5119647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B5B-2027-5C4E-2231-E47805E57F1A}"/>
              </a:ext>
            </a:extLst>
          </p:cNvPr>
          <p:cNvSpPr>
            <a:spLocks noGrp="1"/>
          </p:cNvSpPr>
          <p:nvPr>
            <p:ph type="ctrTitle"/>
          </p:nvPr>
        </p:nvSpPr>
        <p:spPr/>
        <p:txBody>
          <a:bodyPr/>
          <a:lstStyle/>
          <a:p>
            <a:r>
              <a:rPr lang="en-IN" dirty="0"/>
              <a:t>Mudra and its effect </a:t>
            </a:r>
          </a:p>
        </p:txBody>
      </p:sp>
      <p:sp>
        <p:nvSpPr>
          <p:cNvPr id="3" name="Subtitle 2">
            <a:extLst>
              <a:ext uri="{FF2B5EF4-FFF2-40B4-BE49-F238E27FC236}">
                <a16:creationId xmlns:a16="http://schemas.microsoft.com/office/drawing/2014/main" id="{E610AA15-1CC3-204C-4AB6-15C2C1A84B46}"/>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304613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D70-F406-0F1E-A458-BFD6E10E79F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D322D65-1489-F91C-3B55-9FC5172B2DE8}"/>
              </a:ext>
            </a:extLst>
          </p:cNvPr>
          <p:cNvPicPr>
            <a:picLocks noGrp="1" noChangeAspect="1"/>
          </p:cNvPicPr>
          <p:nvPr>
            <p:ph sz="quarter" idx="13"/>
          </p:nvPr>
        </p:nvPicPr>
        <p:blipFill>
          <a:blip r:embed="rId2"/>
          <a:stretch>
            <a:fillRect/>
          </a:stretch>
        </p:blipFill>
        <p:spPr>
          <a:xfrm>
            <a:off x="3826718" y="2366963"/>
            <a:ext cx="4538564" cy="3424237"/>
          </a:xfrm>
          <a:prstGeom prst="rect">
            <a:avLst/>
          </a:prstGeom>
        </p:spPr>
      </p:pic>
    </p:spTree>
    <p:extLst>
      <p:ext uri="{BB962C8B-B14F-4D97-AF65-F5344CB8AC3E}">
        <p14:creationId xmlns:p14="http://schemas.microsoft.com/office/powerpoint/2010/main" val="290120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71E5-CD1D-4F10-E936-AB4C101F7BDF}"/>
              </a:ext>
            </a:extLst>
          </p:cNvPr>
          <p:cNvSpPr>
            <a:spLocks noGrp="1"/>
          </p:cNvSpPr>
          <p:nvPr>
            <p:ph type="title"/>
          </p:nvPr>
        </p:nvSpPr>
        <p:spPr>
          <a:xfrm>
            <a:off x="1108609" y="618517"/>
            <a:ext cx="10169617" cy="1186007"/>
          </a:xfrm>
        </p:spPr>
        <p:txBody>
          <a:bodyPr>
            <a:normAutofit fontScale="90000"/>
          </a:bodyPr>
          <a:lstStyle/>
          <a:p>
            <a:r>
              <a:rPr lang="en-US" dirty="0"/>
              <a:t>3. Gyana (Jnana Mudra)</a:t>
            </a:r>
            <a:br>
              <a:rPr lang="en-US" dirty="0"/>
            </a:br>
            <a:endParaRPr lang="en-IN" dirty="0"/>
          </a:p>
        </p:txBody>
      </p:sp>
      <p:sp>
        <p:nvSpPr>
          <p:cNvPr id="3" name="Content Placeholder 2">
            <a:extLst>
              <a:ext uri="{FF2B5EF4-FFF2-40B4-BE49-F238E27FC236}">
                <a16:creationId xmlns:a16="http://schemas.microsoft.com/office/drawing/2014/main" id="{C1B3B63A-25DC-B56C-2705-B902957596F7}"/>
              </a:ext>
            </a:extLst>
          </p:cNvPr>
          <p:cNvSpPr>
            <a:spLocks noGrp="1"/>
          </p:cNvSpPr>
          <p:nvPr>
            <p:ph sz="quarter" idx="13"/>
          </p:nvPr>
        </p:nvSpPr>
        <p:spPr>
          <a:xfrm>
            <a:off x="913774" y="1472750"/>
            <a:ext cx="10363826" cy="5195087"/>
          </a:xfrm>
        </p:spPr>
        <p:txBody>
          <a:bodyPr>
            <a:normAutofit/>
          </a:bodyPr>
          <a:lstStyle/>
          <a:p>
            <a:r>
              <a:rPr lang="en-US" dirty="0"/>
              <a:t>The positioning of the fingers is like Chin Mudra but with the palms and fingers facing downward. When the sun is up, we use Chin Mudra to receive the energy of the sun. When the sun has set, we use Gyana Mudra with palms facing downward as we keep the sun’s energy we have received during the day. This mudra has the same benefits as Chin Mudra, such as helping to gain focus and internal awareness.   </a:t>
            </a:r>
          </a:p>
          <a:p>
            <a:endParaRPr lang="en-US" dirty="0"/>
          </a:p>
          <a:p>
            <a:r>
              <a:rPr lang="en-US" dirty="0"/>
              <a:t>In this mudra we bring the thumb fire element and index air element together to burn the air and decrease </a:t>
            </a:r>
            <a:r>
              <a:rPr lang="en-US" dirty="0" err="1"/>
              <a:t>vata</a:t>
            </a:r>
            <a:r>
              <a:rPr lang="en-US" dirty="0"/>
              <a:t> (air) energy, helping us to concentrate better. To explain further, too much of the air element disturbs the mind. Decreasing the air element using the fire element helps to decreases mental disturbances. This is very powerful and effective in cases of mental ailments and sleeplessness [insomnia]. It also imparts happiness, develops the intellect, sharpens your memory, and concentration powers.</a:t>
            </a:r>
            <a:endParaRPr lang="en-IN" dirty="0"/>
          </a:p>
        </p:txBody>
      </p:sp>
    </p:spTree>
    <p:extLst>
      <p:ext uri="{BB962C8B-B14F-4D97-AF65-F5344CB8AC3E}">
        <p14:creationId xmlns:p14="http://schemas.microsoft.com/office/powerpoint/2010/main" val="291562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5E38-4010-1B3F-202C-89D2E929A6C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221EEA3-A39D-B7EC-C1D6-AF4D38B71D1A}"/>
              </a:ext>
            </a:extLst>
          </p:cNvPr>
          <p:cNvPicPr>
            <a:picLocks noGrp="1" noChangeAspect="1"/>
          </p:cNvPicPr>
          <p:nvPr>
            <p:ph sz="quarter" idx="13"/>
          </p:nvPr>
        </p:nvPicPr>
        <p:blipFill>
          <a:blip r:embed="rId2"/>
          <a:stretch>
            <a:fillRect/>
          </a:stretch>
        </p:blipFill>
        <p:spPr>
          <a:xfrm>
            <a:off x="3826718" y="2366963"/>
            <a:ext cx="4538564" cy="3424237"/>
          </a:xfrm>
          <a:prstGeom prst="rect">
            <a:avLst/>
          </a:prstGeom>
        </p:spPr>
      </p:pic>
    </p:spTree>
    <p:extLst>
      <p:ext uri="{BB962C8B-B14F-4D97-AF65-F5344CB8AC3E}">
        <p14:creationId xmlns:p14="http://schemas.microsoft.com/office/powerpoint/2010/main" val="94927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83A6-ADA4-087A-D25A-62DF1535444E}"/>
              </a:ext>
            </a:extLst>
          </p:cNvPr>
          <p:cNvSpPr>
            <a:spLocks noGrp="1"/>
          </p:cNvSpPr>
          <p:nvPr>
            <p:ph type="title"/>
          </p:nvPr>
        </p:nvSpPr>
        <p:spPr/>
        <p:txBody>
          <a:bodyPr/>
          <a:lstStyle/>
          <a:p>
            <a:r>
              <a:rPr lang="en-US" dirty="0"/>
              <a:t>4. Vayu Mudra </a:t>
            </a:r>
            <a:br>
              <a:rPr lang="en-US" dirty="0"/>
            </a:br>
            <a:endParaRPr lang="en-IN" dirty="0"/>
          </a:p>
        </p:txBody>
      </p:sp>
      <p:sp>
        <p:nvSpPr>
          <p:cNvPr id="3" name="Content Placeholder 2">
            <a:extLst>
              <a:ext uri="{FF2B5EF4-FFF2-40B4-BE49-F238E27FC236}">
                <a16:creationId xmlns:a16="http://schemas.microsoft.com/office/drawing/2014/main" id="{E9D45845-22AB-06F2-C007-0E5A8C25AC43}"/>
              </a:ext>
            </a:extLst>
          </p:cNvPr>
          <p:cNvSpPr>
            <a:spLocks noGrp="1"/>
          </p:cNvSpPr>
          <p:nvPr>
            <p:ph sz="quarter" idx="13"/>
          </p:nvPr>
        </p:nvSpPr>
        <p:spPr>
          <a:xfrm>
            <a:off x="914400" y="2496565"/>
            <a:ext cx="10363826" cy="3424107"/>
          </a:xfrm>
        </p:spPr>
        <p:txBody>
          <a:bodyPr>
            <a:normAutofit/>
          </a:bodyPr>
          <a:lstStyle/>
          <a:p>
            <a:r>
              <a:rPr lang="en-US" dirty="0"/>
              <a:t>This mudra is created by folding index finger into the base of the thumb then crossing thumb over the index finger.  </a:t>
            </a:r>
          </a:p>
          <a:p>
            <a:endParaRPr lang="en-US" dirty="0"/>
          </a:p>
          <a:p>
            <a:r>
              <a:rPr lang="en-US" dirty="0"/>
              <a:t>This mudra is not to be confused with Chin Mudra. They are similar in their positioning of the hands and effect however, in Vayu Mudra we use it to vastly decrease the </a:t>
            </a:r>
            <a:r>
              <a:rPr lang="en-US" dirty="0" err="1"/>
              <a:t>vayu</a:t>
            </a:r>
            <a:r>
              <a:rPr lang="en-US" dirty="0"/>
              <a:t> air element. If the air element dominates the body, for example too much stress or anxiety issues, skin infections or much air in the intestine, one should use this mudra. This mudra is useful in ailments such as arthritis, Parkinson’s disease, polio, and paralysis. For better results, practice it after prana mudra.</a:t>
            </a:r>
          </a:p>
        </p:txBody>
      </p:sp>
    </p:spTree>
    <p:extLst>
      <p:ext uri="{BB962C8B-B14F-4D97-AF65-F5344CB8AC3E}">
        <p14:creationId xmlns:p14="http://schemas.microsoft.com/office/powerpoint/2010/main" val="274820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923A-AEDE-87E6-DB07-D8842792569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650C7973-3F42-E64B-161F-1F36254E3110}"/>
              </a:ext>
            </a:extLst>
          </p:cNvPr>
          <p:cNvPicPr>
            <a:picLocks noGrp="1" noChangeAspect="1"/>
          </p:cNvPicPr>
          <p:nvPr>
            <p:ph sz="quarter" idx="13"/>
          </p:nvPr>
        </p:nvPicPr>
        <p:blipFill>
          <a:blip r:embed="rId2"/>
          <a:stretch>
            <a:fillRect/>
          </a:stretch>
        </p:blipFill>
        <p:spPr>
          <a:xfrm>
            <a:off x="3826718" y="2366963"/>
            <a:ext cx="4538564" cy="3424237"/>
          </a:xfrm>
          <a:prstGeom prst="rect">
            <a:avLst/>
          </a:prstGeom>
        </p:spPr>
      </p:pic>
    </p:spTree>
    <p:extLst>
      <p:ext uri="{BB962C8B-B14F-4D97-AF65-F5344CB8AC3E}">
        <p14:creationId xmlns:p14="http://schemas.microsoft.com/office/powerpoint/2010/main" val="414613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4EB1-8869-4E88-1CB1-3142F6F3E020}"/>
              </a:ext>
            </a:extLst>
          </p:cNvPr>
          <p:cNvSpPr>
            <a:spLocks noGrp="1"/>
          </p:cNvSpPr>
          <p:nvPr>
            <p:ph type="title"/>
          </p:nvPr>
        </p:nvSpPr>
        <p:spPr/>
        <p:txBody>
          <a:bodyPr/>
          <a:lstStyle/>
          <a:p>
            <a:r>
              <a:rPr lang="en-US" dirty="0"/>
              <a:t>Dhyana Mudra  </a:t>
            </a:r>
            <a:br>
              <a:rPr lang="en-US" dirty="0"/>
            </a:br>
            <a:endParaRPr lang="en-IN" dirty="0"/>
          </a:p>
        </p:txBody>
      </p:sp>
      <p:sp>
        <p:nvSpPr>
          <p:cNvPr id="3" name="Content Placeholder 2">
            <a:extLst>
              <a:ext uri="{FF2B5EF4-FFF2-40B4-BE49-F238E27FC236}">
                <a16:creationId xmlns:a16="http://schemas.microsoft.com/office/drawing/2014/main" id="{E4270862-07F2-BD06-3279-FA1793781674}"/>
              </a:ext>
            </a:extLst>
          </p:cNvPr>
          <p:cNvSpPr>
            <a:spLocks noGrp="1"/>
          </p:cNvSpPr>
          <p:nvPr>
            <p:ph sz="quarter" idx="13"/>
          </p:nvPr>
        </p:nvSpPr>
        <p:spPr/>
        <p:txBody>
          <a:bodyPr>
            <a:normAutofit/>
          </a:bodyPr>
          <a:lstStyle/>
          <a:p>
            <a:r>
              <a:rPr lang="en-US" dirty="0"/>
              <a:t>This is referred to as the ‘concentration mudra.’ For Dhyana Mudra bring your right hand above your left hand. Rest your right hand over the left hand. Bring the tips of your thumbs together and keep the fingers together. The fire element is connected via the thumbs and the other elements are at rest.</a:t>
            </a:r>
          </a:p>
          <a:p>
            <a:endParaRPr lang="en-US" dirty="0"/>
          </a:p>
          <a:p>
            <a:r>
              <a:rPr lang="en-US" dirty="0"/>
              <a:t>This mudra engages the intellect and calms the mind. Dhyana Mudra is a renowned hand mudra for meditation, with many iconic pictures and statues of Lord Buddha in Dhyana Mudra. </a:t>
            </a:r>
            <a:endParaRPr lang="en-IN" dirty="0"/>
          </a:p>
        </p:txBody>
      </p:sp>
    </p:spTree>
    <p:extLst>
      <p:ext uri="{BB962C8B-B14F-4D97-AF65-F5344CB8AC3E}">
        <p14:creationId xmlns:p14="http://schemas.microsoft.com/office/powerpoint/2010/main" val="168054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609B-9358-6A61-8BB4-90963E12F28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28F1090F-BEC1-D7B7-59B9-E35AA42749D5}"/>
              </a:ext>
            </a:extLst>
          </p:cNvPr>
          <p:cNvPicPr>
            <a:picLocks noGrp="1" noChangeAspect="1"/>
          </p:cNvPicPr>
          <p:nvPr>
            <p:ph sz="quarter" idx="13"/>
          </p:nvPr>
        </p:nvPicPr>
        <p:blipFill>
          <a:blip r:embed="rId2"/>
          <a:stretch>
            <a:fillRect/>
          </a:stretch>
        </p:blipFill>
        <p:spPr>
          <a:xfrm>
            <a:off x="3826718" y="2366963"/>
            <a:ext cx="4538564" cy="3424237"/>
          </a:xfrm>
          <a:prstGeom prst="rect">
            <a:avLst/>
          </a:prstGeom>
        </p:spPr>
      </p:pic>
    </p:spTree>
    <p:extLst>
      <p:ext uri="{BB962C8B-B14F-4D97-AF65-F5344CB8AC3E}">
        <p14:creationId xmlns:p14="http://schemas.microsoft.com/office/powerpoint/2010/main" val="94486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38C-05A1-0C09-A980-F5D9580DF9D7}"/>
              </a:ext>
            </a:extLst>
          </p:cNvPr>
          <p:cNvSpPr>
            <a:spLocks noGrp="1"/>
          </p:cNvSpPr>
          <p:nvPr>
            <p:ph type="title"/>
          </p:nvPr>
        </p:nvSpPr>
        <p:spPr/>
        <p:txBody>
          <a:bodyPr/>
          <a:lstStyle/>
          <a:p>
            <a:r>
              <a:rPr lang="en-US" dirty="0" err="1"/>
              <a:t>Apaan</a:t>
            </a:r>
            <a:r>
              <a:rPr lang="en-US" dirty="0"/>
              <a:t> mudra</a:t>
            </a:r>
            <a:br>
              <a:rPr lang="en-US" dirty="0"/>
            </a:br>
            <a:endParaRPr lang="en-IN" dirty="0"/>
          </a:p>
        </p:txBody>
      </p:sp>
      <p:sp>
        <p:nvSpPr>
          <p:cNvPr id="3" name="Content Placeholder 2">
            <a:extLst>
              <a:ext uri="{FF2B5EF4-FFF2-40B4-BE49-F238E27FC236}">
                <a16:creationId xmlns:a16="http://schemas.microsoft.com/office/drawing/2014/main" id="{4D0E7D0A-AA39-9289-7503-603889DBD55A}"/>
              </a:ext>
            </a:extLst>
          </p:cNvPr>
          <p:cNvSpPr>
            <a:spLocks noGrp="1"/>
          </p:cNvSpPr>
          <p:nvPr>
            <p:ph sz="quarter" idx="13"/>
          </p:nvPr>
        </p:nvSpPr>
        <p:spPr/>
        <p:txBody>
          <a:bodyPr/>
          <a:lstStyle/>
          <a:p>
            <a:r>
              <a:rPr lang="en-US" dirty="0"/>
              <a:t>Join the tip of the thumb with the tips of middle and ring fingers, keeping the other fingers straight. This helps individuals who have urinary tract problems , reduces constipation, and purifies the body of harmful substances.</a:t>
            </a:r>
            <a:endParaRPr lang="en-IN" dirty="0"/>
          </a:p>
        </p:txBody>
      </p:sp>
    </p:spTree>
    <p:extLst>
      <p:ext uri="{BB962C8B-B14F-4D97-AF65-F5344CB8AC3E}">
        <p14:creationId xmlns:p14="http://schemas.microsoft.com/office/powerpoint/2010/main" val="186470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0B2E-CD07-DC99-BC75-8CABA50B6307}"/>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47EFDF7-4F49-1EAE-112E-5361C0810CA4}"/>
              </a:ext>
            </a:extLst>
          </p:cNvPr>
          <p:cNvPicPr>
            <a:picLocks noGrp="1" noChangeAspect="1"/>
          </p:cNvPicPr>
          <p:nvPr>
            <p:ph sz="quarter" idx="13"/>
          </p:nvPr>
        </p:nvPicPr>
        <p:blipFill>
          <a:blip r:embed="rId2"/>
          <a:stretch>
            <a:fillRect/>
          </a:stretch>
        </p:blipFill>
        <p:spPr>
          <a:xfrm>
            <a:off x="3528968" y="2366963"/>
            <a:ext cx="5134063" cy="3424237"/>
          </a:xfrm>
          <a:prstGeom prst="rect">
            <a:avLst/>
          </a:prstGeom>
        </p:spPr>
      </p:pic>
    </p:spTree>
    <p:extLst>
      <p:ext uri="{BB962C8B-B14F-4D97-AF65-F5344CB8AC3E}">
        <p14:creationId xmlns:p14="http://schemas.microsoft.com/office/powerpoint/2010/main" val="89479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55C4-6B33-FEFF-7975-5EFA68B2447A}"/>
              </a:ext>
            </a:extLst>
          </p:cNvPr>
          <p:cNvSpPr>
            <a:spLocks noGrp="1"/>
          </p:cNvSpPr>
          <p:nvPr>
            <p:ph type="title"/>
          </p:nvPr>
        </p:nvSpPr>
        <p:spPr/>
        <p:txBody>
          <a:bodyPr/>
          <a:lstStyle/>
          <a:p>
            <a:r>
              <a:rPr lang="en-IN" dirty="0"/>
              <a:t>Prana Mudra </a:t>
            </a:r>
          </a:p>
        </p:txBody>
      </p:sp>
      <p:sp>
        <p:nvSpPr>
          <p:cNvPr id="3" name="Content Placeholder 2">
            <a:extLst>
              <a:ext uri="{FF2B5EF4-FFF2-40B4-BE49-F238E27FC236}">
                <a16:creationId xmlns:a16="http://schemas.microsoft.com/office/drawing/2014/main" id="{3F85C9C7-258A-877B-CF23-11F555DE86A4}"/>
              </a:ext>
            </a:extLst>
          </p:cNvPr>
          <p:cNvSpPr>
            <a:spLocks noGrp="1"/>
          </p:cNvSpPr>
          <p:nvPr>
            <p:ph sz="quarter" idx="13"/>
          </p:nvPr>
        </p:nvSpPr>
        <p:spPr/>
        <p:txBody>
          <a:bodyPr/>
          <a:lstStyle/>
          <a:p>
            <a:r>
              <a:rPr lang="en-US" dirty="0"/>
              <a:t>Join the tip of the thumb with tips of your little and ring fingers, and keep the other two fingers straight. This mudra balances the root chakra and infuses </a:t>
            </a:r>
            <a:r>
              <a:rPr lang="en-US" dirty="0" err="1"/>
              <a:t>pranic</a:t>
            </a:r>
            <a:r>
              <a:rPr lang="en-US" dirty="0"/>
              <a:t> energy into your body. It is also beneficial for many diseases; it improves vision and mental clarity.</a:t>
            </a:r>
            <a:endParaRPr lang="en-IN" dirty="0"/>
          </a:p>
        </p:txBody>
      </p:sp>
    </p:spTree>
    <p:extLst>
      <p:ext uri="{BB962C8B-B14F-4D97-AF65-F5344CB8AC3E}">
        <p14:creationId xmlns:p14="http://schemas.microsoft.com/office/powerpoint/2010/main" val="267708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58C-C068-534F-5BA1-F8FE65B1604D}"/>
              </a:ext>
            </a:extLst>
          </p:cNvPr>
          <p:cNvSpPr>
            <a:spLocks noGrp="1"/>
          </p:cNvSpPr>
          <p:nvPr>
            <p:ph type="title"/>
          </p:nvPr>
        </p:nvSpPr>
        <p:spPr/>
        <p:txBody>
          <a:bodyPr/>
          <a:lstStyle/>
          <a:p>
            <a:r>
              <a:rPr lang="en-IN" dirty="0"/>
              <a:t>CONCEPT of mudra </a:t>
            </a:r>
          </a:p>
        </p:txBody>
      </p:sp>
      <p:sp>
        <p:nvSpPr>
          <p:cNvPr id="3" name="Content Placeholder 2">
            <a:extLst>
              <a:ext uri="{FF2B5EF4-FFF2-40B4-BE49-F238E27FC236}">
                <a16:creationId xmlns:a16="http://schemas.microsoft.com/office/drawing/2014/main" id="{FE796B26-E2B6-9150-ADA0-1A59BBAD5827}"/>
              </a:ext>
            </a:extLst>
          </p:cNvPr>
          <p:cNvSpPr>
            <a:spLocks noGrp="1"/>
          </p:cNvSpPr>
          <p:nvPr>
            <p:ph sz="quarter" idx="13"/>
          </p:nvPr>
        </p:nvSpPr>
        <p:spPr/>
        <p:txBody>
          <a:bodyPr>
            <a:normAutofit/>
          </a:bodyPr>
          <a:lstStyle/>
          <a:p>
            <a:r>
              <a:rPr lang="en-US" dirty="0"/>
              <a:t>A mudra is a gesture or seal used in yoga. The practice of these gestures and seals channel the flow of prana life force. </a:t>
            </a:r>
            <a:r>
              <a:rPr lang="en-IN" dirty="0"/>
              <a:t>They can also provide adequate blood flow to the body.</a:t>
            </a:r>
            <a:endParaRPr lang="en-US" dirty="0"/>
          </a:p>
          <a:p>
            <a:r>
              <a:rPr lang="en-US" dirty="0"/>
              <a:t>There are many mudras. They are categorized as </a:t>
            </a:r>
          </a:p>
          <a:p>
            <a:pPr marL="0" indent="0">
              <a:buNone/>
            </a:pPr>
            <a:r>
              <a:rPr lang="en-US" dirty="0"/>
              <a:t>                                          hand (hasta) mudras, </a:t>
            </a:r>
          </a:p>
          <a:p>
            <a:pPr marL="0" indent="0">
              <a:buNone/>
            </a:pPr>
            <a:r>
              <a:rPr lang="en-US" dirty="0"/>
              <a:t>                                          body (kaya) and </a:t>
            </a:r>
          </a:p>
          <a:p>
            <a:pPr marL="0" indent="0">
              <a:buNone/>
            </a:pPr>
            <a:r>
              <a:rPr lang="en-US" dirty="0"/>
              <a:t>                                          consciousness (citta) mudras. </a:t>
            </a:r>
          </a:p>
          <a:p>
            <a:pPr marL="0" indent="0">
              <a:buNone/>
            </a:pPr>
            <a:r>
              <a:rPr lang="en-US" dirty="0"/>
              <a:t>We commonly use hand mudras. </a:t>
            </a:r>
          </a:p>
          <a:p>
            <a:pPr marL="0" indent="0">
              <a:buNone/>
            </a:pPr>
            <a:r>
              <a:rPr lang="en-IN" dirty="0"/>
              <a:t>Mudra strengthen the vital glands and nerves of the body.</a:t>
            </a:r>
          </a:p>
        </p:txBody>
      </p:sp>
    </p:spTree>
    <p:extLst>
      <p:ext uri="{BB962C8B-B14F-4D97-AF65-F5344CB8AC3E}">
        <p14:creationId xmlns:p14="http://schemas.microsoft.com/office/powerpoint/2010/main" val="161509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57D-5E5D-EE6D-CDF8-15D8CDCD9974}"/>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D78A811F-8CA6-61DE-EE4E-432EA0BB7590}"/>
              </a:ext>
            </a:extLst>
          </p:cNvPr>
          <p:cNvPicPr>
            <a:picLocks noGrp="1" noChangeAspect="1"/>
          </p:cNvPicPr>
          <p:nvPr>
            <p:ph sz="quarter" idx="13"/>
          </p:nvPr>
        </p:nvPicPr>
        <p:blipFill>
          <a:blip r:embed="rId2"/>
          <a:stretch>
            <a:fillRect/>
          </a:stretch>
        </p:blipFill>
        <p:spPr>
          <a:xfrm>
            <a:off x="3584773" y="1610315"/>
            <a:ext cx="4223346" cy="4547724"/>
          </a:xfrm>
          <a:prstGeom prst="rect">
            <a:avLst/>
          </a:prstGeom>
        </p:spPr>
      </p:pic>
    </p:spTree>
    <p:extLst>
      <p:ext uri="{BB962C8B-B14F-4D97-AF65-F5344CB8AC3E}">
        <p14:creationId xmlns:p14="http://schemas.microsoft.com/office/powerpoint/2010/main" val="377752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0CDB-7DA7-BB98-2080-9D1C37CC2EED}"/>
              </a:ext>
            </a:extLst>
          </p:cNvPr>
          <p:cNvSpPr>
            <a:spLocks noGrp="1"/>
          </p:cNvSpPr>
          <p:nvPr>
            <p:ph type="title"/>
          </p:nvPr>
        </p:nvSpPr>
        <p:spPr/>
        <p:txBody>
          <a:bodyPr/>
          <a:lstStyle/>
          <a:p>
            <a:r>
              <a:rPr lang="en-US" dirty="0" err="1"/>
              <a:t>Apaan</a:t>
            </a:r>
            <a:r>
              <a:rPr lang="en-US" dirty="0"/>
              <a:t> </a:t>
            </a:r>
            <a:r>
              <a:rPr lang="en-US" dirty="0" err="1"/>
              <a:t>vaayu</a:t>
            </a:r>
            <a:r>
              <a:rPr lang="en-US" dirty="0"/>
              <a:t> mudra</a:t>
            </a:r>
            <a:br>
              <a:rPr lang="en-US" dirty="0"/>
            </a:br>
            <a:endParaRPr lang="en-IN" dirty="0"/>
          </a:p>
        </p:txBody>
      </p:sp>
      <p:sp>
        <p:nvSpPr>
          <p:cNvPr id="3" name="Content Placeholder 2">
            <a:extLst>
              <a:ext uri="{FF2B5EF4-FFF2-40B4-BE49-F238E27FC236}">
                <a16:creationId xmlns:a16="http://schemas.microsoft.com/office/drawing/2014/main" id="{F7944AAA-4A2D-8D62-9C9E-24F652AD69FC}"/>
              </a:ext>
            </a:extLst>
          </p:cNvPr>
          <p:cNvSpPr>
            <a:spLocks noGrp="1"/>
          </p:cNvSpPr>
          <p:nvPr>
            <p:ph sz="quarter" idx="13"/>
          </p:nvPr>
        </p:nvSpPr>
        <p:spPr/>
        <p:txBody>
          <a:bodyPr>
            <a:normAutofit/>
          </a:bodyPr>
          <a:lstStyle/>
          <a:p>
            <a:r>
              <a:rPr lang="en-US" dirty="0"/>
              <a:t>Join the tip of the thumb with the tips of the middle and ring fingers, while the index finger [turned inside] rests on the root of the thumb. Let the little finger remain extended. This posture is said to work like a “fire-fighting aid” in the event of a heart attack.</a:t>
            </a:r>
          </a:p>
          <a:p>
            <a:endParaRPr lang="en-US" dirty="0"/>
          </a:p>
        </p:txBody>
      </p:sp>
    </p:spTree>
    <p:extLst>
      <p:ext uri="{BB962C8B-B14F-4D97-AF65-F5344CB8AC3E}">
        <p14:creationId xmlns:p14="http://schemas.microsoft.com/office/powerpoint/2010/main" val="39710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1FD7-4EF4-CEC1-F832-B8967C077E4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17D39B10-515C-6518-D550-E83B6167297B}"/>
              </a:ext>
            </a:extLst>
          </p:cNvPr>
          <p:cNvPicPr>
            <a:picLocks noGrp="1" noChangeAspect="1"/>
          </p:cNvPicPr>
          <p:nvPr>
            <p:ph sz="quarter" idx="13"/>
          </p:nvPr>
        </p:nvPicPr>
        <p:blipFill>
          <a:blip r:embed="rId2"/>
          <a:stretch>
            <a:fillRect/>
          </a:stretch>
        </p:blipFill>
        <p:spPr>
          <a:xfrm>
            <a:off x="1589620" y="2744399"/>
            <a:ext cx="3225267" cy="2839103"/>
          </a:xfrm>
          <a:prstGeom prst="rect">
            <a:avLst/>
          </a:prstGeom>
        </p:spPr>
      </p:pic>
      <p:pic>
        <p:nvPicPr>
          <p:cNvPr id="5" name="Picture 4">
            <a:extLst>
              <a:ext uri="{FF2B5EF4-FFF2-40B4-BE49-F238E27FC236}">
                <a16:creationId xmlns:a16="http://schemas.microsoft.com/office/drawing/2014/main" id="{EF90CF1B-312E-FB5C-424A-75B1C03753F8}"/>
              </a:ext>
            </a:extLst>
          </p:cNvPr>
          <p:cNvPicPr>
            <a:picLocks noChangeAspect="1"/>
          </p:cNvPicPr>
          <p:nvPr/>
        </p:nvPicPr>
        <p:blipFill>
          <a:blip r:embed="rId3"/>
          <a:stretch>
            <a:fillRect/>
          </a:stretch>
        </p:blipFill>
        <p:spPr>
          <a:xfrm>
            <a:off x="4814887" y="2744399"/>
            <a:ext cx="3447081" cy="2839103"/>
          </a:xfrm>
          <a:prstGeom prst="rect">
            <a:avLst/>
          </a:prstGeom>
        </p:spPr>
      </p:pic>
    </p:spTree>
    <p:extLst>
      <p:ext uri="{BB962C8B-B14F-4D97-AF65-F5344CB8AC3E}">
        <p14:creationId xmlns:p14="http://schemas.microsoft.com/office/powerpoint/2010/main" val="414589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4F8B-0919-A18E-E9B7-3E6D9BEE7739}"/>
              </a:ext>
            </a:extLst>
          </p:cNvPr>
          <p:cNvSpPr>
            <a:spLocks noGrp="1"/>
          </p:cNvSpPr>
          <p:nvPr>
            <p:ph type="title"/>
          </p:nvPr>
        </p:nvSpPr>
        <p:spPr/>
        <p:txBody>
          <a:bodyPr/>
          <a:lstStyle/>
          <a:p>
            <a:r>
              <a:rPr lang="en-US" dirty="0"/>
              <a:t>Shunya mudra</a:t>
            </a:r>
            <a:br>
              <a:rPr lang="en-US" dirty="0"/>
            </a:br>
            <a:endParaRPr lang="en-IN" dirty="0"/>
          </a:p>
        </p:txBody>
      </p:sp>
      <p:sp>
        <p:nvSpPr>
          <p:cNvPr id="3" name="Content Placeholder 2">
            <a:extLst>
              <a:ext uri="{FF2B5EF4-FFF2-40B4-BE49-F238E27FC236}">
                <a16:creationId xmlns:a16="http://schemas.microsoft.com/office/drawing/2014/main" id="{0950075F-E69E-AAB9-CED3-A996A07CAA8F}"/>
              </a:ext>
            </a:extLst>
          </p:cNvPr>
          <p:cNvSpPr>
            <a:spLocks noGrp="1"/>
          </p:cNvSpPr>
          <p:nvPr>
            <p:ph sz="quarter" idx="13"/>
          </p:nvPr>
        </p:nvSpPr>
        <p:spPr/>
        <p:txBody>
          <a:bodyPr/>
          <a:lstStyle/>
          <a:p>
            <a:r>
              <a:rPr lang="en-US" dirty="0"/>
              <a:t>The middle finger is lowered into the base of the thumb and is covered by the thumb, while the other fingers remain extended. This is good for ear afflictions, listening and speech difficulties.</a:t>
            </a:r>
          </a:p>
          <a:p>
            <a:endParaRPr lang="en-IN" dirty="0"/>
          </a:p>
        </p:txBody>
      </p:sp>
    </p:spTree>
    <p:extLst>
      <p:ext uri="{BB962C8B-B14F-4D97-AF65-F5344CB8AC3E}">
        <p14:creationId xmlns:p14="http://schemas.microsoft.com/office/powerpoint/2010/main" val="264000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A9ED-26E6-B72F-BCBB-8346E0001B2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2B3C887D-E53C-C29D-5E46-0B675FEB2C2B}"/>
              </a:ext>
            </a:extLst>
          </p:cNvPr>
          <p:cNvPicPr>
            <a:picLocks noGrp="1" noChangeAspect="1"/>
          </p:cNvPicPr>
          <p:nvPr>
            <p:ph sz="quarter" idx="13"/>
          </p:nvPr>
        </p:nvPicPr>
        <p:blipFill>
          <a:blip r:embed="rId2"/>
          <a:stretch>
            <a:fillRect/>
          </a:stretch>
        </p:blipFill>
        <p:spPr>
          <a:xfrm>
            <a:off x="2592925" y="1723605"/>
            <a:ext cx="6548492" cy="4369698"/>
          </a:xfrm>
          <a:prstGeom prst="rect">
            <a:avLst/>
          </a:prstGeom>
        </p:spPr>
      </p:pic>
    </p:spTree>
    <p:extLst>
      <p:ext uri="{BB962C8B-B14F-4D97-AF65-F5344CB8AC3E}">
        <p14:creationId xmlns:p14="http://schemas.microsoft.com/office/powerpoint/2010/main" val="366911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0D6C-247F-CAA4-5ECA-EC75CD26AA14}"/>
              </a:ext>
            </a:extLst>
          </p:cNvPr>
          <p:cNvSpPr>
            <a:spLocks noGrp="1"/>
          </p:cNvSpPr>
          <p:nvPr>
            <p:ph type="title"/>
          </p:nvPr>
        </p:nvSpPr>
        <p:spPr>
          <a:xfrm>
            <a:off x="913775" y="618518"/>
            <a:ext cx="10364451" cy="595288"/>
          </a:xfrm>
        </p:spPr>
        <p:txBody>
          <a:bodyPr>
            <a:normAutofit fontScale="90000"/>
          </a:bodyPr>
          <a:lstStyle/>
          <a:p>
            <a:r>
              <a:rPr lang="en-US" dirty="0"/>
              <a:t>Ayurveda and Mudras </a:t>
            </a:r>
            <a:br>
              <a:rPr lang="en-US" dirty="0"/>
            </a:br>
            <a:endParaRPr lang="en-IN" dirty="0"/>
          </a:p>
        </p:txBody>
      </p:sp>
      <p:sp>
        <p:nvSpPr>
          <p:cNvPr id="3" name="Content Placeholder 2">
            <a:extLst>
              <a:ext uri="{FF2B5EF4-FFF2-40B4-BE49-F238E27FC236}">
                <a16:creationId xmlns:a16="http://schemas.microsoft.com/office/drawing/2014/main" id="{D5D6F739-1490-1201-FA22-0F10EED50D82}"/>
              </a:ext>
            </a:extLst>
          </p:cNvPr>
          <p:cNvSpPr>
            <a:spLocks noGrp="1"/>
          </p:cNvSpPr>
          <p:nvPr>
            <p:ph sz="quarter" idx="13"/>
          </p:nvPr>
        </p:nvSpPr>
        <p:spPr>
          <a:xfrm>
            <a:off x="913774" y="1213806"/>
            <a:ext cx="10363826" cy="4577393"/>
          </a:xfrm>
        </p:spPr>
        <p:txBody>
          <a:bodyPr>
            <a:normAutofit/>
          </a:bodyPr>
          <a:lstStyle/>
          <a:p>
            <a:r>
              <a:rPr lang="en-US" dirty="0"/>
              <a:t>Ayurveda explains the body as being made up of five elements; fire, air, space, earth and water. A healthy body has a balance of these elements. Conversely, a dominating or weakening element would cause an imbalance in the body and have a negative impact on one’s health. This would express as illness or disease.  </a:t>
            </a:r>
          </a:p>
          <a:p>
            <a:endParaRPr lang="en-US" dirty="0"/>
          </a:p>
          <a:p>
            <a:r>
              <a:rPr lang="en-US" dirty="0"/>
              <a:t>There are five elements and five fingers. Each finger represents an according element. In yoga philosophy, it is said that through each finger, runs the prana for each element. By manipulating the pranas we can increase or decrease the prana to a specific part of the body. That is why a mudra is also referred to as a seal. We are sealing or locking the pranas for a specific purpose. </a:t>
            </a:r>
          </a:p>
          <a:p>
            <a:endParaRPr lang="en-US" dirty="0"/>
          </a:p>
        </p:txBody>
      </p:sp>
    </p:spTree>
    <p:extLst>
      <p:ext uri="{BB962C8B-B14F-4D97-AF65-F5344CB8AC3E}">
        <p14:creationId xmlns:p14="http://schemas.microsoft.com/office/powerpoint/2010/main" val="114835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BC40-E7A5-C982-7180-48C0E0F16A26}"/>
              </a:ext>
            </a:extLst>
          </p:cNvPr>
          <p:cNvSpPr>
            <a:spLocks noGrp="1"/>
          </p:cNvSpPr>
          <p:nvPr>
            <p:ph type="title"/>
          </p:nvPr>
        </p:nvSpPr>
        <p:spPr>
          <a:xfrm>
            <a:off x="913775" y="618518"/>
            <a:ext cx="10364451" cy="627656"/>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25B187A-C4BD-B0EE-D80D-F8A4502CB640}"/>
              </a:ext>
            </a:extLst>
          </p:cNvPr>
          <p:cNvSpPr>
            <a:spLocks noGrp="1"/>
          </p:cNvSpPr>
          <p:nvPr>
            <p:ph sz="quarter" idx="13"/>
          </p:nvPr>
        </p:nvSpPr>
        <p:spPr>
          <a:xfrm>
            <a:off x="913149" y="1796432"/>
            <a:ext cx="10364451" cy="4628644"/>
          </a:xfrm>
        </p:spPr>
        <p:txBody>
          <a:bodyPr>
            <a:normAutofit/>
          </a:bodyPr>
          <a:lstStyle/>
          <a:p>
            <a:r>
              <a:rPr lang="en-US" dirty="0"/>
              <a:t>When a specific mudra is used for a specific purpose, it can help restore the balance of the five elements of the body using prana. </a:t>
            </a:r>
            <a:br>
              <a:rPr lang="en-US" dirty="0"/>
            </a:br>
            <a:br>
              <a:rPr lang="en-US" dirty="0"/>
            </a:br>
            <a:r>
              <a:rPr lang="en-US" dirty="0"/>
              <a:t>The fingers represent, accordingly, each element: </a:t>
            </a:r>
            <a:br>
              <a:rPr lang="en-US" dirty="0"/>
            </a:br>
            <a:endParaRPr lang="en-US" dirty="0"/>
          </a:p>
          <a:p>
            <a:r>
              <a:rPr lang="en-US" dirty="0"/>
              <a:t>The Thumb - represents the fire element </a:t>
            </a:r>
          </a:p>
          <a:p>
            <a:r>
              <a:rPr lang="en-US" dirty="0"/>
              <a:t>The Index finger - represents the air element </a:t>
            </a:r>
          </a:p>
          <a:p>
            <a:r>
              <a:rPr lang="en-US" dirty="0"/>
              <a:t>The Middle finger - represents the space element </a:t>
            </a:r>
          </a:p>
          <a:p>
            <a:r>
              <a:rPr lang="en-US" dirty="0"/>
              <a:t>The Ring finger - represents the earth element </a:t>
            </a:r>
          </a:p>
          <a:p>
            <a:r>
              <a:rPr lang="en-US" dirty="0"/>
              <a:t>The SMALL finger - represents the water element  </a:t>
            </a:r>
          </a:p>
          <a:p>
            <a:endParaRPr lang="en-IN" dirty="0"/>
          </a:p>
        </p:txBody>
      </p:sp>
    </p:spTree>
    <p:extLst>
      <p:ext uri="{BB962C8B-B14F-4D97-AF65-F5344CB8AC3E}">
        <p14:creationId xmlns:p14="http://schemas.microsoft.com/office/powerpoint/2010/main" val="413477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8179-1456-34A3-9C28-98D4226BA1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A644961-2408-46D3-B0C0-457AFD9097E3}"/>
              </a:ext>
            </a:extLst>
          </p:cNvPr>
          <p:cNvSpPr>
            <a:spLocks noGrp="1"/>
          </p:cNvSpPr>
          <p:nvPr>
            <p:ph sz="quarter" idx="13"/>
          </p:nvPr>
        </p:nvSpPr>
        <p:spPr>
          <a:xfrm>
            <a:off x="913774" y="1480842"/>
            <a:ext cx="10363826" cy="4887590"/>
          </a:xfrm>
        </p:spPr>
        <p:txBody>
          <a:bodyPr>
            <a:normAutofit/>
          </a:bodyPr>
          <a:lstStyle/>
          <a:p>
            <a:r>
              <a:rPr lang="en-US" dirty="0"/>
              <a:t>The Five Pranas</a:t>
            </a:r>
          </a:p>
          <a:p>
            <a:pPr marL="0" indent="0">
              <a:buNone/>
            </a:pPr>
            <a:endParaRPr lang="en-US" dirty="0"/>
          </a:p>
          <a:p>
            <a:r>
              <a:rPr lang="en-US" dirty="0"/>
              <a:t>Apana – the force required for excretion, </a:t>
            </a:r>
          </a:p>
          <a:p>
            <a:pPr marL="0" indent="0">
              <a:buNone/>
            </a:pPr>
            <a:endParaRPr lang="en-US" dirty="0"/>
          </a:p>
          <a:p>
            <a:r>
              <a:rPr lang="en-US" dirty="0" err="1"/>
              <a:t>Samana</a:t>
            </a:r>
            <a:r>
              <a:rPr lang="en-US" dirty="0"/>
              <a:t> – the force required for digestion and metabolism. </a:t>
            </a:r>
          </a:p>
          <a:p>
            <a:pPr marL="0" indent="0">
              <a:buNone/>
            </a:pPr>
            <a:endParaRPr lang="en-US" dirty="0"/>
          </a:p>
          <a:p>
            <a:r>
              <a:rPr lang="en-US" dirty="0"/>
              <a:t>Prana – the force required for the heart to pump. </a:t>
            </a:r>
          </a:p>
          <a:p>
            <a:pPr marL="0" indent="0">
              <a:buNone/>
            </a:pPr>
            <a:endParaRPr lang="en-US" dirty="0"/>
          </a:p>
          <a:p>
            <a:r>
              <a:rPr lang="en-US" dirty="0"/>
              <a:t>Vyana – the force required circulation and movement. </a:t>
            </a:r>
          </a:p>
          <a:p>
            <a:pPr marL="0" indent="0">
              <a:buNone/>
            </a:pPr>
            <a:endParaRPr lang="en-US" dirty="0"/>
          </a:p>
          <a:p>
            <a:r>
              <a:rPr lang="en-US" dirty="0"/>
              <a:t>Udana – the force required for upper body actions like talking, thinking, eye movement, etc. </a:t>
            </a:r>
          </a:p>
          <a:p>
            <a:endParaRPr lang="en-IN" dirty="0"/>
          </a:p>
        </p:txBody>
      </p:sp>
    </p:spTree>
    <p:extLst>
      <p:ext uri="{BB962C8B-B14F-4D97-AF65-F5344CB8AC3E}">
        <p14:creationId xmlns:p14="http://schemas.microsoft.com/office/powerpoint/2010/main" val="366828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27CB-552F-D5EC-7740-9C42F49DA83E}"/>
              </a:ext>
            </a:extLst>
          </p:cNvPr>
          <p:cNvSpPr>
            <a:spLocks noGrp="1"/>
          </p:cNvSpPr>
          <p:nvPr>
            <p:ph type="title"/>
          </p:nvPr>
        </p:nvSpPr>
        <p:spPr/>
        <p:txBody>
          <a:bodyPr/>
          <a:lstStyle/>
          <a:p>
            <a:r>
              <a:rPr lang="en-US" dirty="0"/>
              <a:t>Yoga Mudras</a:t>
            </a:r>
            <a:br>
              <a:rPr lang="en-US" dirty="0"/>
            </a:br>
            <a:endParaRPr lang="en-IN" dirty="0"/>
          </a:p>
        </p:txBody>
      </p:sp>
      <p:sp>
        <p:nvSpPr>
          <p:cNvPr id="3" name="Content Placeholder 2">
            <a:extLst>
              <a:ext uri="{FF2B5EF4-FFF2-40B4-BE49-F238E27FC236}">
                <a16:creationId xmlns:a16="http://schemas.microsoft.com/office/drawing/2014/main" id="{635C7615-6A57-7224-83A0-4997AD7AD4EB}"/>
              </a:ext>
            </a:extLst>
          </p:cNvPr>
          <p:cNvSpPr>
            <a:spLocks noGrp="1"/>
          </p:cNvSpPr>
          <p:nvPr>
            <p:ph sz="quarter" idx="13"/>
          </p:nvPr>
        </p:nvSpPr>
        <p:spPr>
          <a:xfrm>
            <a:off x="913774" y="1440382"/>
            <a:ext cx="10363826" cy="5025154"/>
          </a:xfrm>
        </p:spPr>
        <p:txBody>
          <a:bodyPr>
            <a:normAutofit/>
          </a:bodyPr>
          <a:lstStyle/>
          <a:p>
            <a:r>
              <a:rPr lang="en-US" dirty="0"/>
              <a:t>Mudras function as a unifying force to bring together and balance the body through the hands.</a:t>
            </a:r>
          </a:p>
          <a:p>
            <a:endParaRPr lang="en-US" dirty="0"/>
          </a:p>
          <a:p>
            <a:r>
              <a:rPr lang="en-US" dirty="0"/>
              <a:t>As we have two hands, so do we have two sides of the body; solar energy on the right side and lunar energy on the left side. The Gyana Mudra, for example, connects the right solar prana via the Pingala Nadi to the left lunar energy via the Ida Nadi. Mudras work to singularly stimulate solar or lunar energy too. </a:t>
            </a:r>
          </a:p>
          <a:p>
            <a:endParaRPr lang="en-US" dirty="0"/>
          </a:p>
          <a:p>
            <a:r>
              <a:rPr lang="en-US" dirty="0"/>
              <a:t>Apart from balancing energies in the body, mudras are also used in meditation and yoga practice to enhance focus and help direct our awareness inwards.</a:t>
            </a:r>
          </a:p>
          <a:p>
            <a:endParaRPr lang="en-US" dirty="0"/>
          </a:p>
          <a:p>
            <a:r>
              <a:rPr lang="en-US" dirty="0"/>
              <a:t>There are many mudras for meditation and yoga, each with its own unique purpose and benefit for the mind, body and spirit. Some of the most widely practiced hand mudras for meditation and yoga include Namaskar Mudra, Chin Mudra, Gyana Mudra and Vayu Mudra.</a:t>
            </a:r>
          </a:p>
          <a:p>
            <a:endParaRPr lang="en-IN" dirty="0"/>
          </a:p>
        </p:txBody>
      </p:sp>
    </p:spTree>
    <p:extLst>
      <p:ext uri="{BB962C8B-B14F-4D97-AF65-F5344CB8AC3E}">
        <p14:creationId xmlns:p14="http://schemas.microsoft.com/office/powerpoint/2010/main" val="293226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E016-4355-4AB7-A7FB-605AD056C930}"/>
              </a:ext>
            </a:extLst>
          </p:cNvPr>
          <p:cNvSpPr>
            <a:spLocks noGrp="1"/>
          </p:cNvSpPr>
          <p:nvPr>
            <p:ph type="title"/>
          </p:nvPr>
        </p:nvSpPr>
        <p:spPr/>
        <p:txBody>
          <a:bodyPr>
            <a:normAutofit fontScale="90000"/>
          </a:bodyPr>
          <a:lstStyle/>
          <a:p>
            <a:r>
              <a:rPr lang="en-IN" dirty="0"/>
              <a:t>Mudra – Types </a:t>
            </a:r>
            <a:br>
              <a:rPr lang="en-IN" dirty="0"/>
            </a:br>
            <a:r>
              <a:rPr lang="en-US" dirty="0"/>
              <a:t>Namaskar Mudra</a:t>
            </a:r>
            <a:br>
              <a:rPr lang="en-US" dirty="0"/>
            </a:br>
            <a:endParaRPr lang="en-IN" dirty="0"/>
          </a:p>
        </p:txBody>
      </p:sp>
      <p:sp>
        <p:nvSpPr>
          <p:cNvPr id="3" name="Content Placeholder 2">
            <a:extLst>
              <a:ext uri="{FF2B5EF4-FFF2-40B4-BE49-F238E27FC236}">
                <a16:creationId xmlns:a16="http://schemas.microsoft.com/office/drawing/2014/main" id="{C1E2AC88-6508-FD5B-D6ED-95F20A6DD8F8}"/>
              </a:ext>
            </a:extLst>
          </p:cNvPr>
          <p:cNvSpPr>
            <a:spLocks noGrp="1"/>
          </p:cNvSpPr>
          <p:nvPr>
            <p:ph sz="quarter" idx="13"/>
          </p:nvPr>
        </p:nvSpPr>
        <p:spPr/>
        <p:txBody>
          <a:bodyPr>
            <a:normAutofit/>
          </a:bodyPr>
          <a:lstStyle/>
          <a:p>
            <a:r>
              <a:rPr lang="en-US" dirty="0"/>
              <a:t>In this mudra we join the palms and fingers together in a prayer position in front of your heart. This mudra joins elements together and balances both sides of the body. It invokes the feeling of calmness and compassion and that is why we use it often in meditation.  </a:t>
            </a:r>
          </a:p>
          <a:p>
            <a:pPr marL="0" indent="0">
              <a:buNone/>
            </a:pPr>
            <a:endParaRPr lang="en-US" dirty="0"/>
          </a:p>
        </p:txBody>
      </p:sp>
    </p:spTree>
    <p:extLst>
      <p:ext uri="{BB962C8B-B14F-4D97-AF65-F5344CB8AC3E}">
        <p14:creationId xmlns:p14="http://schemas.microsoft.com/office/powerpoint/2010/main" val="339813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2DC6-CCC0-199F-1707-5C456D8048D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66C2F403-57A0-1043-7152-10C89CD16DED}"/>
              </a:ext>
            </a:extLst>
          </p:cNvPr>
          <p:cNvPicPr>
            <a:picLocks noGrp="1" noChangeAspect="1"/>
          </p:cNvPicPr>
          <p:nvPr>
            <p:ph sz="quarter" idx="13"/>
          </p:nvPr>
        </p:nvPicPr>
        <p:blipFill>
          <a:blip r:embed="rId2"/>
          <a:stretch>
            <a:fillRect/>
          </a:stretch>
        </p:blipFill>
        <p:spPr>
          <a:xfrm>
            <a:off x="3826718" y="2366963"/>
            <a:ext cx="4538564" cy="3424237"/>
          </a:xfrm>
          <a:prstGeom prst="rect">
            <a:avLst/>
          </a:prstGeom>
        </p:spPr>
      </p:pic>
    </p:spTree>
    <p:extLst>
      <p:ext uri="{BB962C8B-B14F-4D97-AF65-F5344CB8AC3E}">
        <p14:creationId xmlns:p14="http://schemas.microsoft.com/office/powerpoint/2010/main" val="413618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0CEE-28BB-012F-FB72-C5381312D22C}"/>
              </a:ext>
            </a:extLst>
          </p:cNvPr>
          <p:cNvSpPr>
            <a:spLocks noGrp="1"/>
          </p:cNvSpPr>
          <p:nvPr>
            <p:ph type="title"/>
          </p:nvPr>
        </p:nvSpPr>
        <p:spPr/>
        <p:txBody>
          <a:bodyPr/>
          <a:lstStyle/>
          <a:p>
            <a:r>
              <a:rPr lang="en-US" dirty="0"/>
              <a:t> Chin Mudra</a:t>
            </a:r>
            <a:br>
              <a:rPr lang="en-US" dirty="0"/>
            </a:br>
            <a:endParaRPr lang="en-IN" dirty="0"/>
          </a:p>
        </p:txBody>
      </p:sp>
      <p:sp>
        <p:nvSpPr>
          <p:cNvPr id="3" name="Content Placeholder 2">
            <a:extLst>
              <a:ext uri="{FF2B5EF4-FFF2-40B4-BE49-F238E27FC236}">
                <a16:creationId xmlns:a16="http://schemas.microsoft.com/office/drawing/2014/main" id="{ACFAF4EA-9473-82B9-758E-1FF1518E6F42}"/>
              </a:ext>
            </a:extLst>
          </p:cNvPr>
          <p:cNvSpPr>
            <a:spLocks noGrp="1"/>
          </p:cNvSpPr>
          <p:nvPr>
            <p:ph sz="quarter" idx="13"/>
          </p:nvPr>
        </p:nvSpPr>
        <p:spPr/>
        <p:txBody>
          <a:bodyPr>
            <a:normAutofit/>
          </a:bodyPr>
          <a:lstStyle/>
          <a:p>
            <a:r>
              <a:rPr lang="en-US" dirty="0"/>
              <a:t>This is one of the most commonly practiced mudras in meditation. It is the mudra for wisdom. It involves connecting the thumb and index finger with the palms on the knees and palms facing up. Imagine holding a sheet of paper in between the fingers to get an idea of the gentle pressure to be applied between the fingers in this mudra.  </a:t>
            </a:r>
          </a:p>
          <a:p>
            <a:endParaRPr lang="en-US" dirty="0"/>
          </a:p>
          <a:p>
            <a:r>
              <a:rPr lang="en-US" dirty="0"/>
              <a:t>In pranayama and meditation, this powerful mudra helps build concentration and heighten one’s internal awareness. We use this mudra during the day as the fingers and palms face toward the sun’s energy. </a:t>
            </a:r>
            <a:endParaRPr lang="en-IN" dirty="0"/>
          </a:p>
        </p:txBody>
      </p:sp>
    </p:spTree>
    <p:extLst>
      <p:ext uri="{BB962C8B-B14F-4D97-AF65-F5344CB8AC3E}">
        <p14:creationId xmlns:p14="http://schemas.microsoft.com/office/powerpoint/2010/main" val="10645528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TotalTime>
  <Words>1307</Words>
  <Application>Microsoft Office PowerPoint</Application>
  <PresentationFormat>Widescreen</PresentationFormat>
  <Paragraphs>64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Wisp</vt:lpstr>
      <vt:lpstr>Mudra and its effect </vt:lpstr>
      <vt:lpstr>CONCEPT of mudra </vt:lpstr>
      <vt:lpstr>Ayurveda and Mudras  </vt:lpstr>
      <vt:lpstr>PowerPoint Presentation</vt:lpstr>
      <vt:lpstr>PowerPoint Presentation</vt:lpstr>
      <vt:lpstr>Yoga Mudras </vt:lpstr>
      <vt:lpstr>Mudra – Types  Namaskar Mudra </vt:lpstr>
      <vt:lpstr>PowerPoint Presentation</vt:lpstr>
      <vt:lpstr> Chin Mudra </vt:lpstr>
      <vt:lpstr>PowerPoint Presentation</vt:lpstr>
      <vt:lpstr>3. Gyana (Jnana Mudra) </vt:lpstr>
      <vt:lpstr>PowerPoint Presentation</vt:lpstr>
      <vt:lpstr>4. Vayu Mudra  </vt:lpstr>
      <vt:lpstr>PowerPoint Presentation</vt:lpstr>
      <vt:lpstr>Dhyana Mudra   </vt:lpstr>
      <vt:lpstr>PowerPoint Presentation</vt:lpstr>
      <vt:lpstr>Apaan mudra </vt:lpstr>
      <vt:lpstr>PowerPoint Presentation</vt:lpstr>
      <vt:lpstr>Prana Mudra </vt:lpstr>
      <vt:lpstr>PowerPoint Presentation</vt:lpstr>
      <vt:lpstr>Apaan vaayu mudra </vt:lpstr>
      <vt:lpstr>PowerPoint Presentation</vt:lpstr>
      <vt:lpstr>Shunya mudra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Mudra and its effect</dc:title>
  <dc:creator>bidisha mahanta</dc:creator>
  <cp:lastModifiedBy>bidisha mahanta</cp:lastModifiedBy>
  <cp:revision>4</cp:revision>
  <dcterms:created xsi:type="dcterms:W3CDTF">2024-03-05T05:44:59Z</dcterms:created>
  <dcterms:modified xsi:type="dcterms:W3CDTF">2024-03-05T08:39:55Z</dcterms:modified>
</cp:coreProperties>
</file>