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6" r:id="rId3"/>
    <p:sldId id="258" r:id="rId4"/>
    <p:sldId id="257" r:id="rId5"/>
    <p:sldId id="259" r:id="rId6"/>
    <p:sldId id="261" r:id="rId7"/>
    <p:sldId id="260" r:id="rId8"/>
    <p:sldId id="262" r:id="rId9"/>
    <p:sldId id="263" r:id="rId10"/>
    <p:sldId id="264" r:id="rId11"/>
    <p:sldId id="265" r:id="rId12"/>
    <p:sldId id="266" r:id="rId13"/>
    <p:sldId id="277" r:id="rId14"/>
    <p:sldId id="267" r:id="rId15"/>
    <p:sldId id="268" r:id="rId16"/>
    <p:sldId id="269" r:id="rId17"/>
    <p:sldId id="270" r:id="rId18"/>
    <p:sldId id="271" r:id="rId19"/>
    <p:sldId id="273" r:id="rId20"/>
    <p:sldId id="274" r:id="rId21"/>
    <p:sldId id="27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7562"/>
          </a:xfrm>
        </p:spPr>
        <p:txBody>
          <a:bodyPr>
            <a:noAutofit/>
          </a:bodyPr>
          <a:lstStyle/>
          <a:p>
            <a:r>
              <a:rPr lang="en-IN" sz="6600" b="1" dirty="0">
                <a:solidFill>
                  <a:srgbClr val="002060"/>
                </a:solidFill>
                <a:latin typeface="Algerian" pitchFamily="82" charset="0"/>
              </a:rPr>
              <a:t>What is 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4114800"/>
          </a:xfrm>
        </p:spPr>
        <p:txBody>
          <a:bodyPr/>
          <a:lstStyle/>
          <a:p>
            <a:endParaRPr lang="en-IN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IN" dirty="0">
                <a:solidFill>
                  <a:schemeClr val="accent6">
                    <a:lumMod val="50000"/>
                  </a:schemeClr>
                </a:solidFill>
              </a:rPr>
              <a:t>Verbal &amp; Non-verbal 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r>
              <a:rPr lang="en-IN" dirty="0">
                <a:solidFill>
                  <a:schemeClr val="accent2"/>
                </a:solidFill>
              </a:rPr>
              <a:t>Verbal</a:t>
            </a:r>
            <a:r>
              <a:rPr lang="en-IN" dirty="0"/>
              <a:t>- Communication through spoken &amp; written word</a:t>
            </a:r>
          </a:p>
          <a:p>
            <a:r>
              <a:rPr lang="en-IN" dirty="0"/>
              <a:t>2 types- Oral &amp; Written</a:t>
            </a:r>
          </a:p>
          <a:p>
            <a:pPr>
              <a:buNone/>
            </a:pPr>
            <a:endParaRPr lang="en-IN" dirty="0"/>
          </a:p>
          <a:p>
            <a:endParaRPr lang="en-IN" dirty="0"/>
          </a:p>
          <a:p>
            <a:pPr>
              <a:buNone/>
            </a:pPr>
            <a:endParaRPr lang="en-IN" dirty="0"/>
          </a:p>
          <a:p>
            <a:endParaRPr lang="en-IN" dirty="0"/>
          </a:p>
          <a:p>
            <a:endParaRPr lang="en-IN" dirty="0"/>
          </a:p>
          <a:p>
            <a:pPr>
              <a:buNone/>
            </a:pPr>
            <a:endParaRPr lang="en-IN" dirty="0"/>
          </a:p>
          <a:p>
            <a:pPr>
              <a:buNone/>
            </a:pPr>
            <a:endParaRPr lang="en-IN" dirty="0"/>
          </a:p>
          <a:p>
            <a:pPr>
              <a:buNone/>
            </a:pPr>
            <a:endParaRPr lang="en-IN" dirty="0"/>
          </a:p>
        </p:txBody>
      </p:sp>
      <p:sp>
        <p:nvSpPr>
          <p:cNvPr id="9" name="Oval 8"/>
          <p:cNvSpPr/>
          <p:nvPr/>
        </p:nvSpPr>
        <p:spPr>
          <a:xfrm>
            <a:off x="1600200" y="3124200"/>
            <a:ext cx="5638800" cy="3352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4104" name="Picture 8" descr="C:\Users\User\Desktop\5937---base_image_14641956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895600"/>
            <a:ext cx="8610600" cy="3733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Non-verbal Communication</a:t>
            </a:r>
          </a:p>
        </p:txBody>
      </p:sp>
      <p:pic>
        <p:nvPicPr>
          <p:cNvPr id="1026" name="Picture 2" descr="C:\Users\User\Desktop\untitled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95400"/>
            <a:ext cx="8229600" cy="4648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6096000"/>
          </a:xfrm>
        </p:spPr>
        <p:txBody>
          <a:bodyPr>
            <a:normAutofit/>
          </a:bodyPr>
          <a:lstStyle/>
          <a:p>
            <a:r>
              <a:rPr lang="en-IN" dirty="0">
                <a:latin typeface="Times New Roman" pitchFamily="18" charset="0"/>
                <a:cs typeface="Times New Roman" pitchFamily="18" charset="0"/>
              </a:rPr>
              <a:t>Transmission of message with the help of facial expression, body posture, eye contact, clothing, silence etc.</a:t>
            </a:r>
          </a:p>
          <a:p>
            <a:pPr marL="0" indent="0">
              <a:buNone/>
            </a:pPr>
            <a:endParaRPr lang="en-IN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IN" dirty="0">
                <a:latin typeface="Times New Roman" pitchFamily="18" charset="0"/>
                <a:cs typeface="Times New Roman" pitchFamily="18" charset="0"/>
              </a:rPr>
              <a:t>Communication through sending and receiving wordless cues.</a:t>
            </a:r>
          </a:p>
          <a:p>
            <a:pPr marL="0" indent="0">
              <a:buNone/>
            </a:pPr>
            <a:endParaRPr lang="en-IN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IN" dirty="0">
                <a:latin typeface="Times New Roman" pitchFamily="18" charset="0"/>
                <a:cs typeface="Times New Roman" pitchFamily="18" charset="0"/>
              </a:rPr>
              <a:t>More than 55% human communication is through non-verbal cues, 38 % is Voice &amp; Sound, only 7% is words.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AA02C-B0FD-27AB-4DE0-B6F473CD5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762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616042-87FF-2BBD-AD4F-80772783D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867400"/>
          </a:xfrm>
        </p:spPr>
        <p:txBody>
          <a:bodyPr/>
          <a:lstStyle/>
          <a:p>
            <a:r>
              <a:rPr lang="en-IN" sz="3200" dirty="0">
                <a:latin typeface="Times New Roman" pitchFamily="18" charset="0"/>
                <a:cs typeface="Times New Roman" pitchFamily="18" charset="0"/>
              </a:rPr>
              <a:t>Through facial-expression, body postures, eye contacts, clothing, silence etc</a:t>
            </a:r>
          </a:p>
          <a:p>
            <a:r>
              <a:rPr lang="en-IN" sz="3200" dirty="0">
                <a:latin typeface="Times New Roman" pitchFamily="18" charset="0"/>
                <a:cs typeface="Times New Roman" pitchFamily="18" charset="0"/>
              </a:rPr>
              <a:t>Instinctive and spontaneous</a:t>
            </a:r>
          </a:p>
          <a:p>
            <a:r>
              <a:rPr lang="en-IN" sz="3200" dirty="0">
                <a:latin typeface="Times New Roman" pitchFamily="18" charset="0"/>
                <a:cs typeface="Times New Roman" pitchFamily="18" charset="0"/>
              </a:rPr>
              <a:t>God given language</a:t>
            </a:r>
          </a:p>
          <a:p>
            <a:r>
              <a:rPr lang="en-IN" b="1" u="sng" dirty="0"/>
              <a:t>Types of Non-Verbal Communication</a:t>
            </a:r>
            <a:r>
              <a:rPr lang="en-IN" dirty="0"/>
              <a:t>:</a:t>
            </a:r>
          </a:p>
          <a:p>
            <a:r>
              <a:rPr lang="en-IN" dirty="0"/>
              <a:t>A. Kinesics</a:t>
            </a:r>
          </a:p>
          <a:p>
            <a:r>
              <a:rPr lang="en-IN" dirty="0"/>
              <a:t>B. Proxemics</a:t>
            </a:r>
          </a:p>
          <a:p>
            <a:r>
              <a:rPr lang="en-IN" dirty="0"/>
              <a:t>C. Chronemics</a:t>
            </a:r>
          </a:p>
          <a:p>
            <a:r>
              <a:rPr lang="en-IN" dirty="0"/>
              <a:t>D. Paralanguage</a:t>
            </a:r>
          </a:p>
          <a:p>
            <a:r>
              <a:rPr lang="en-IN" dirty="0"/>
              <a:t>E. Haptics</a:t>
            </a:r>
          </a:p>
        </p:txBody>
      </p:sp>
    </p:spTree>
    <p:extLst>
      <p:ext uri="{BB962C8B-B14F-4D97-AF65-F5344CB8AC3E}">
        <p14:creationId xmlns:p14="http://schemas.microsoft.com/office/powerpoint/2010/main" val="29586345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IN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Formal &amp; Informal 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r>
              <a:rPr lang="en-IN" dirty="0">
                <a:latin typeface="Times New Roman" pitchFamily="18" charset="0"/>
                <a:cs typeface="Times New Roman" pitchFamily="18" charset="0"/>
              </a:rPr>
              <a:t>Communication inside the official set up regarding official matters</a:t>
            </a:r>
          </a:p>
          <a:p>
            <a:r>
              <a:rPr lang="en-IN" dirty="0">
                <a:latin typeface="Times New Roman" pitchFamily="18" charset="0"/>
                <a:cs typeface="Times New Roman" pitchFamily="18" charset="0"/>
              </a:rPr>
              <a:t>It is structured on the basis of hierarchy, authority &amp; accountability</a:t>
            </a:r>
          </a:p>
          <a:p>
            <a:r>
              <a:rPr lang="en-IN" dirty="0">
                <a:latin typeface="Times New Roman" pitchFamily="18" charset="0"/>
                <a:cs typeface="Times New Roman" pitchFamily="18" charset="0"/>
              </a:rPr>
              <a:t>Information can move both horizontally &amp; vertically</a:t>
            </a:r>
          </a:p>
          <a:p>
            <a:r>
              <a:rPr lang="en-IN" dirty="0">
                <a:latin typeface="Times New Roman" pitchFamily="18" charset="0"/>
                <a:cs typeface="Times New Roman" pitchFamily="18" charset="0"/>
              </a:rPr>
              <a:t>Examples- Departmental meetings, conferences, circulars, company news, interviews etc.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6">
                    <a:lumMod val="50000"/>
                  </a:schemeClr>
                </a:solidFill>
              </a:rPr>
              <a:t>Informal 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10200"/>
          </a:xfrm>
        </p:spPr>
        <p:txBody>
          <a:bodyPr>
            <a:noAutofit/>
          </a:bodyPr>
          <a:lstStyle/>
          <a:p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Communication of the members of the organization regarding unofficial matters</a:t>
            </a:r>
          </a:p>
          <a:p>
            <a:pPr>
              <a:buNone/>
            </a:pPr>
            <a:endParaRPr lang="en-IN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It takes place outside the formally prescribed &amp; planned network or channel</a:t>
            </a:r>
          </a:p>
          <a:p>
            <a:pPr>
              <a:buNone/>
            </a:pPr>
            <a:endParaRPr lang="en-IN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It is spontaneous &amp; off the record communication between peers, colleagues, classmates etc.</a:t>
            </a:r>
          </a:p>
          <a:p>
            <a:pPr>
              <a:buNone/>
            </a:pPr>
            <a:endParaRPr lang="en-IN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No set rules &amp; regulations and no particular direction.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73162"/>
          </a:xfrm>
        </p:spPr>
        <p:txBody>
          <a:bodyPr>
            <a:normAutofit fontScale="90000"/>
          </a:bodyPr>
          <a:lstStyle/>
          <a:p>
            <a:r>
              <a:rPr lang="en-IN" dirty="0">
                <a:solidFill>
                  <a:schemeClr val="accent6">
                    <a:lumMod val="50000"/>
                  </a:schemeClr>
                </a:solidFill>
              </a:rPr>
              <a:t>Intrapersonal &amp; Interpersonal communication</a:t>
            </a:r>
          </a:p>
        </p:txBody>
      </p:sp>
      <p:pic>
        <p:nvPicPr>
          <p:cNvPr id="1026" name="Picture 2" descr="C:\Users\User\Desktop\interpersonal-communication-vs-intrapersonal-communication-990x49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767680"/>
            <a:ext cx="8610600" cy="46331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IN" dirty="0">
                <a:solidFill>
                  <a:schemeClr val="accent6">
                    <a:lumMod val="50000"/>
                  </a:schemeClr>
                </a:solidFill>
              </a:rPr>
              <a:t>Intrapersonal communication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534400" cy="5638800"/>
          </a:xfrm>
        </p:spPr>
        <p:txBody>
          <a:bodyPr>
            <a:normAutofit/>
          </a:bodyPr>
          <a:lstStyle/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 with oneself, Internal dialogue, reflective thinking, self-talk of an individual.</a:t>
            </a:r>
          </a:p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ntrapersonal communication is triggered by some internal or external stimulus.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may be clear or confused depending upon the individual’s state of mind.</a:t>
            </a:r>
          </a:p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person may use self-talk to calm himself down in a stressful situation.</a:t>
            </a:r>
          </a:p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shy person may remind herself/himself to smile during a social event. </a:t>
            </a:r>
          </a:p>
          <a:p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Intrapersonal communication also helps build and maintain our self-concept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 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</p:txBody>
      </p:sp>
      <p:sp>
        <p:nvSpPr>
          <p:cNvPr id="5" name="Rounded Rectangle 4"/>
          <p:cNvSpPr/>
          <p:nvPr/>
        </p:nvSpPr>
        <p:spPr>
          <a:xfrm>
            <a:off x="7239000" y="5410200"/>
            <a:ext cx="6858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27" name="Picture 3" descr="C:\Users\User\Desktop\self tal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4876800"/>
            <a:ext cx="2209800" cy="19944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IN" dirty="0">
                <a:solidFill>
                  <a:schemeClr val="accent6">
                    <a:lumMod val="50000"/>
                  </a:schemeClr>
                </a:solidFill>
              </a:rPr>
              <a:t>Interpersonal 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571500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 between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or more 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people whose lives mutually influence one another. we spend more time engaged in interpersonal communication than the other forms of communication.</a:t>
            </a:r>
          </a:p>
          <a:p>
            <a:pPr>
              <a:lnSpc>
                <a:spcPct val="150000"/>
              </a:lnSpc>
            </a:pP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Interpersonal communication builds, maintains, and ends our relationships.</a:t>
            </a:r>
          </a:p>
          <a:p>
            <a:pPr>
              <a:lnSpc>
                <a:spcPct val="150000"/>
              </a:lnSpc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signifies positive, personal, internal, and interactive relationship between the persons involved.</a:t>
            </a:r>
          </a:p>
          <a:p>
            <a:pPr>
              <a:lnSpc>
                <a:spcPct val="150000"/>
              </a:lnSpc>
            </a:pP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Interpersonal communication can be planned or unplanned, </a:t>
            </a:r>
          </a:p>
          <a:p>
            <a:pPr>
              <a:lnSpc>
                <a:spcPct val="150000"/>
              </a:lnSpc>
            </a:pP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More structured and influenced by social expectations than intrapersonal communication.</a:t>
            </a:r>
          </a:p>
          <a:p>
            <a:pPr>
              <a:lnSpc>
                <a:spcPct val="150000"/>
              </a:lnSpc>
            </a:pP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Interpersonal communication is also more goal oriented than intrapersonal communication and fulfills instrumental and relational needs. 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dirty="0"/>
          </a:p>
        </p:txBody>
      </p:sp>
      <p:sp>
        <p:nvSpPr>
          <p:cNvPr id="4" name="Rounded Rectangle 3"/>
          <p:cNvSpPr/>
          <p:nvPr/>
        </p:nvSpPr>
        <p:spPr>
          <a:xfrm flipV="1">
            <a:off x="7620000" y="6096000"/>
            <a:ext cx="533400" cy="152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051" name="Picture 3" descr="C:\Users\User\Desktop\communic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7999" y="6019800"/>
            <a:ext cx="2322443" cy="91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487362"/>
          </a:xfrm>
        </p:spPr>
        <p:txBody>
          <a:bodyPr>
            <a:normAutofit fontScale="90000"/>
          </a:bodyPr>
          <a:lstStyle/>
          <a:p>
            <a:pPr algn="l"/>
            <a:r>
              <a:rPr lang="en-IN" dirty="0">
                <a:solidFill>
                  <a:srgbClr val="FF0000"/>
                </a:solidFill>
              </a:rPr>
              <a:t>Group Communication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715000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70000"/>
              </a:lnSpc>
            </a:pPr>
            <a:r>
              <a:rPr lang="en-US" sz="8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 among three or more people interacting to achieve a shared goal.</a:t>
            </a:r>
            <a:r>
              <a:rPr lang="en-IN" sz="8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Group communication is more intentional and formal than interpersonal communication. </a:t>
            </a:r>
          </a:p>
          <a:p>
            <a:pPr algn="just">
              <a:lnSpc>
                <a:spcPct val="170000"/>
              </a:lnSpc>
            </a:pPr>
            <a:r>
              <a:rPr lang="en-US" sz="8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Unlike interpersonal relationships, which are voluntary, individuals in a group are often assigned to their position within a group. </a:t>
            </a:r>
          </a:p>
          <a:p>
            <a:pPr algn="just">
              <a:lnSpc>
                <a:spcPct val="170000"/>
              </a:lnSpc>
            </a:pPr>
            <a:r>
              <a:rPr lang="en-US" sz="8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8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roup communication is often objective based and task focused, meaning that members of the group work together for an explicit purpose or goal that affects each member of the group.</a:t>
            </a:r>
          </a:p>
          <a:p>
            <a:pPr algn="just">
              <a:lnSpc>
                <a:spcPct val="170000"/>
              </a:lnSpc>
            </a:pPr>
            <a:r>
              <a:rPr lang="en-US" sz="8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Challenges stem from interpersonal conflict or misunderstandings among group members. </a:t>
            </a:r>
          </a:p>
          <a:p>
            <a:pPr algn="just">
              <a:lnSpc>
                <a:spcPct val="170000"/>
              </a:lnSpc>
            </a:pPr>
            <a:r>
              <a:rPr lang="en-IN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group must be formed intentionally or voluntarily to communicate on an important matter- committees, team members etc.</a:t>
            </a:r>
          </a:p>
          <a:p>
            <a:endParaRPr lang="en-IN" dirty="0"/>
          </a:p>
        </p:txBody>
      </p:sp>
      <p:pic>
        <p:nvPicPr>
          <p:cNvPr id="1027" name="Picture 3" descr="C:\Users\User\Desktop\hq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0"/>
            <a:ext cx="3694043" cy="91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761999"/>
          </a:xfrm>
        </p:spPr>
        <p:txBody>
          <a:bodyPr>
            <a:normAutofit fontScale="90000"/>
          </a:bodyPr>
          <a:lstStyle/>
          <a:p>
            <a:r>
              <a:rPr lang="en-IN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Communication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219200"/>
            <a:ext cx="8305800" cy="5410200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IN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From the Latin word “</a:t>
            </a:r>
            <a:r>
              <a:rPr lang="en-IN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Communicare</a:t>
            </a:r>
            <a:r>
              <a:rPr lang="en-IN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”(to share) or “</a:t>
            </a:r>
            <a:r>
              <a:rPr lang="en-IN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Communis</a:t>
            </a:r>
            <a:r>
              <a:rPr lang="en-IN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” (to make common)</a:t>
            </a:r>
          </a:p>
          <a:p>
            <a:pPr algn="l"/>
            <a:endParaRPr lang="en-IN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IN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IN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Act of transferring/transmitting &amp; receiving ideas, information and message from one person to another</a:t>
            </a:r>
          </a:p>
          <a:p>
            <a:pPr algn="l"/>
            <a:endParaRPr lang="en-IN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Tx/>
              <a:buChar char="-"/>
            </a:pPr>
            <a:r>
              <a:rPr lang="en-IN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Two way process between SENDER &amp; RECEIVER</a:t>
            </a:r>
          </a:p>
          <a:p>
            <a:pPr algn="l">
              <a:buFontTx/>
              <a:buChar char="-"/>
            </a:pPr>
            <a:endParaRPr lang="en-IN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Tx/>
              <a:buChar char="-"/>
            </a:pPr>
            <a:r>
              <a:rPr lang="en-IN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 dynamic process, continuous process</a:t>
            </a:r>
          </a:p>
          <a:p>
            <a:pPr algn="l">
              <a:buFontTx/>
              <a:buChar char="-"/>
            </a:pPr>
            <a:endParaRPr lang="en-IN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Tx/>
              <a:buChar char="-"/>
            </a:pPr>
            <a:r>
              <a:rPr lang="en-IN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Information, ideas &amp; messages are transmitted through mutually understood signs </a:t>
            </a:r>
          </a:p>
          <a:p>
            <a:pPr marL="514350" indent="-514350" algn="l"/>
            <a:r>
              <a:rPr lang="en-IN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IN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It is the creation and exchange of meaning</a:t>
            </a:r>
            <a:endParaRPr lang="en-IN" dirty="0">
              <a:solidFill>
                <a:schemeClr val="accent2">
                  <a:lumMod val="50000"/>
                </a:schemeClr>
              </a:solidFill>
            </a:endParaRPr>
          </a:p>
          <a:p>
            <a:pPr algn="l"/>
            <a:endParaRPr lang="en-IN" dirty="0"/>
          </a:p>
          <a:p>
            <a:pPr algn="l"/>
            <a:endParaRPr lang="en-IN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33400"/>
          </a:xfrm>
        </p:spPr>
        <p:txBody>
          <a:bodyPr>
            <a:normAutofit fontScale="90000"/>
          </a:bodyPr>
          <a:lstStyle/>
          <a:p>
            <a:pPr algn="l"/>
            <a:r>
              <a:rPr lang="en-IN" dirty="0"/>
              <a:t>Public 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388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60000"/>
              </a:lnSpc>
            </a:pPr>
            <a:r>
              <a:rPr lang="en-US" sz="2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Public communication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is a sender-focused form of communication in which one person is typically responsible for conveying information to an audience. </a:t>
            </a:r>
          </a:p>
          <a:p>
            <a:pPr>
              <a:lnSpc>
                <a:spcPct val="160000"/>
              </a:lnSpc>
            </a:pP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When compared to interpersonal and group communication, public communication is the most consistently intentional, formal, and goal-oriented form of communication.</a:t>
            </a:r>
          </a:p>
          <a:p>
            <a:pPr>
              <a:lnSpc>
                <a:spcPct val="160000"/>
              </a:lnSpc>
            </a:pP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also known as public speaking by one person addressing a large group of audience.</a:t>
            </a:r>
            <a:endParaRPr lang="en-US" sz="28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60000"/>
              </a:lnSpc>
            </a:pP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Public speaking is an important part of our academic, professional, and civic lives. </a:t>
            </a:r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60000"/>
              </a:lnSpc>
            </a:pP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Public speaking is something that many people fear, or at least don’t enjoy. </a:t>
            </a:r>
          </a:p>
          <a:p>
            <a:endParaRPr 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buNone/>
            </a:pPr>
            <a:endParaRPr lang="en-IN" dirty="0"/>
          </a:p>
          <a:p>
            <a:endParaRPr lang="en-IN" dirty="0"/>
          </a:p>
        </p:txBody>
      </p:sp>
      <p:pic>
        <p:nvPicPr>
          <p:cNvPr id="3074" name="Picture 2" descr="C:\Users\User\Desktop\d959a501c44c5931c6938c27456a60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-6626"/>
            <a:ext cx="1981200" cy="8382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7467600" cy="639762"/>
          </a:xfrm>
        </p:spPr>
        <p:txBody>
          <a:bodyPr>
            <a:noAutofit/>
          </a:bodyPr>
          <a:lstStyle/>
          <a:p>
            <a:pPr algn="l"/>
            <a:r>
              <a:rPr lang="en-IN" sz="3200" dirty="0"/>
              <a:t>Mass 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56388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the process of communication to the general public at large through different print and electronic mass media forms such as television, films, Websites, blogs, social media, newspaper, other publications etc.</a:t>
            </a:r>
          </a:p>
          <a:p>
            <a:pPr>
              <a:lnSpc>
                <a:spcPct val="150000"/>
              </a:lnSpc>
            </a:pP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technology required to send mass communication messages distinguishes it from the other forms of communication. 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Mass communication differs from other forms of communication in terms of the personal connection between participants. </a:t>
            </a:r>
          </a:p>
          <a:p>
            <a:pPr>
              <a:lnSpc>
                <a:spcPct val="150000"/>
              </a:lnSpc>
            </a:pP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Unlike interpersonal, group, and public communication, there is no immediate verbal and nonverbal feedback loop in mass communication.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046BEE-0708-5332-23EA-72C3F654C8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0"/>
            <a:ext cx="2438400" cy="10953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838199"/>
          </a:xfrm>
        </p:spPr>
        <p:txBody>
          <a:bodyPr>
            <a:normAutofit fontScale="90000"/>
          </a:bodyPr>
          <a:lstStyle/>
          <a:p>
            <a:r>
              <a:rPr lang="en-IN" dirty="0">
                <a:solidFill>
                  <a:schemeClr val="accent4"/>
                </a:solidFill>
              </a:rPr>
              <a:t>2 Basic types of Communication- Oral &amp; Written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295400"/>
            <a:ext cx="8305800" cy="525780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IN" i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Process of Communication- </a:t>
            </a:r>
          </a:p>
          <a:p>
            <a:pPr algn="l"/>
            <a:r>
              <a:rPr lang="en-IN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Communication is the active process of sending and receiving messages through verbal &amp; non verbal means including speech (words &amp; language), writing and graphical representations (pictures, maps, chart), signs &amp; signals and behaviour.</a:t>
            </a:r>
          </a:p>
          <a:p>
            <a:pPr algn="l"/>
            <a:endParaRPr lang="en-IN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IN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IN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 process of communication involves various stages/ components</a:t>
            </a:r>
            <a:r>
              <a:rPr lang="en-IN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en-IN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It is related with sharing &amp; understanding of information.</a:t>
            </a:r>
          </a:p>
          <a:p>
            <a:pPr algn="l"/>
            <a:endParaRPr lang="en-IN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IN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Objective of Communication</a:t>
            </a:r>
            <a:endParaRPr lang="en-IN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715000"/>
          </a:xfrm>
        </p:spPr>
        <p:txBody>
          <a:bodyPr>
            <a:normAutofit/>
          </a:bodyPr>
          <a:lstStyle/>
          <a:p>
            <a:pPr marL="514350" indent="-514350">
              <a:buAutoNum type="alphaUcPeriod"/>
            </a:pPr>
            <a:r>
              <a:rPr lang="en-IN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Deliver a message, idea &amp; information</a:t>
            </a:r>
          </a:p>
          <a:p>
            <a:pPr marL="514350" indent="-514350">
              <a:buFont typeface="Arial" pitchFamily="34" charset="0"/>
              <a:buAutoNum type="alphaUcPeriod"/>
            </a:pPr>
            <a:r>
              <a:rPr lang="en-IN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Create Understanding</a:t>
            </a:r>
          </a:p>
          <a:p>
            <a:pPr marL="514350" indent="-514350">
              <a:buNone/>
            </a:pPr>
            <a:r>
              <a:rPr lang="en-I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b="1" i="1" dirty="0">
                <a:latin typeface="Times New Roman" pitchFamily="18" charset="0"/>
                <a:cs typeface="Times New Roman" pitchFamily="18" charset="0"/>
              </a:rPr>
              <a:t>Definitions-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>
              <a:buNone/>
            </a:pPr>
            <a:r>
              <a:rPr lang="en-IN" b="1" u="sng" dirty="0">
                <a:latin typeface="Times New Roman" pitchFamily="18" charset="0"/>
                <a:cs typeface="Times New Roman" pitchFamily="18" charset="0"/>
              </a:rPr>
              <a:t>Keith Davis- </a:t>
            </a:r>
            <a:r>
              <a:rPr lang="en-IN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Communication is a process of passing information and understanding from one person to another</a:t>
            </a:r>
          </a:p>
          <a:p>
            <a:pPr marL="514350" indent="-514350">
              <a:buNone/>
            </a:pPr>
            <a:r>
              <a:rPr lang="en-IN" b="1" u="sng" dirty="0">
                <a:latin typeface="Times New Roman" pitchFamily="18" charset="0"/>
                <a:cs typeface="Times New Roman" pitchFamily="18" charset="0"/>
              </a:rPr>
              <a:t>Louis Allen- </a:t>
            </a:r>
            <a:r>
              <a:rPr lang="en-IN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Communication is a bridge of meaning. It involves a systematic and continuous process of telling, listening and understanding.</a:t>
            </a:r>
          </a:p>
          <a:p>
            <a:pPr marL="514350" indent="-514350">
              <a:buNone/>
            </a:pPr>
            <a:endParaRPr lang="en-IN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en-IN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lphaUcPeriod"/>
            </a:pPr>
            <a:endParaRPr lang="en-IN" dirty="0">
              <a:latin typeface="Times New Roman" pitchFamily="18" charset="0"/>
              <a:cs typeface="Times New Roman" pitchFamily="18" charset="0"/>
            </a:endParaRPr>
          </a:p>
          <a:p>
            <a:endParaRPr lang="en-IN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algn="l"/>
            <a:r>
              <a:rPr lang="en-IN" dirty="0">
                <a:solidFill>
                  <a:srgbClr val="0070C0"/>
                </a:solidFill>
              </a:rPr>
              <a:t>The components in the process of Communication- 7 basic components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5410200"/>
          </a:xfrm>
        </p:spPr>
        <p:txBody>
          <a:bodyPr>
            <a:normAutofit fontScale="25000" lnSpcReduction="20000"/>
          </a:bodyPr>
          <a:lstStyle/>
          <a:p>
            <a:r>
              <a:rPr lang="en-IN" sz="9600" dirty="0">
                <a:solidFill>
                  <a:schemeClr val="accent6">
                    <a:lumMod val="50000"/>
                  </a:schemeClr>
                </a:solidFill>
              </a:rPr>
              <a:t>Sender</a:t>
            </a:r>
            <a:r>
              <a:rPr lang="en-IN" sz="9600" dirty="0"/>
              <a:t>- </a:t>
            </a:r>
            <a:r>
              <a:rPr lang="en-IN" sz="9600" dirty="0">
                <a:solidFill>
                  <a:srgbClr val="7030A0"/>
                </a:solidFill>
              </a:rPr>
              <a:t>the person who send the message</a:t>
            </a:r>
          </a:p>
          <a:p>
            <a:r>
              <a:rPr lang="en-IN" sz="9600" dirty="0">
                <a:solidFill>
                  <a:schemeClr val="accent6">
                    <a:lumMod val="50000"/>
                  </a:schemeClr>
                </a:solidFill>
              </a:rPr>
              <a:t>Encoding</a:t>
            </a:r>
            <a:r>
              <a:rPr lang="en-IN" sz="9600" dirty="0"/>
              <a:t>- </a:t>
            </a:r>
            <a:r>
              <a:rPr lang="en-IN" sz="9600" dirty="0">
                <a:solidFill>
                  <a:srgbClr val="7030A0"/>
                </a:solidFill>
              </a:rPr>
              <a:t>the mental preparation, the process of organizing    ideas/ information into words, symbols and other form of expression.</a:t>
            </a:r>
          </a:p>
          <a:p>
            <a:r>
              <a:rPr lang="en-IN" sz="9600" dirty="0">
                <a:solidFill>
                  <a:schemeClr val="accent6">
                    <a:lumMod val="50000"/>
                  </a:schemeClr>
                </a:solidFill>
              </a:rPr>
              <a:t>Message</a:t>
            </a:r>
            <a:r>
              <a:rPr lang="en-IN" sz="9600" dirty="0"/>
              <a:t>- </a:t>
            </a:r>
            <a:r>
              <a:rPr lang="en-IN" sz="9600" dirty="0">
                <a:solidFill>
                  <a:srgbClr val="7030A0"/>
                </a:solidFill>
              </a:rPr>
              <a:t>the physical form of the idea, information &amp; message</a:t>
            </a:r>
          </a:p>
          <a:p>
            <a:pPr>
              <a:buNone/>
            </a:pPr>
            <a:r>
              <a:rPr lang="en-IN" sz="9600" dirty="0">
                <a:solidFill>
                  <a:srgbClr val="7030A0"/>
                </a:solidFill>
              </a:rPr>
              <a:t>     (</a:t>
            </a:r>
            <a:r>
              <a:rPr lang="en-IN" sz="9600" dirty="0">
                <a:solidFill>
                  <a:srgbClr val="FF0000"/>
                </a:solidFill>
              </a:rPr>
              <a:t>Meaning lies in the receivers mind not in the message</a:t>
            </a:r>
            <a:r>
              <a:rPr lang="en-IN" sz="9600" dirty="0">
                <a:solidFill>
                  <a:srgbClr val="7030A0"/>
                </a:solidFill>
              </a:rPr>
              <a:t>)</a:t>
            </a:r>
          </a:p>
          <a:p>
            <a:pPr>
              <a:buNone/>
            </a:pPr>
            <a:endParaRPr lang="en-IN" sz="9600" dirty="0"/>
          </a:p>
          <a:p>
            <a:r>
              <a:rPr lang="en-IN" sz="9600" dirty="0">
                <a:solidFill>
                  <a:schemeClr val="accent6">
                    <a:lumMod val="50000"/>
                  </a:schemeClr>
                </a:solidFill>
              </a:rPr>
              <a:t>Channel</a:t>
            </a:r>
            <a:r>
              <a:rPr lang="en-IN" sz="9600" dirty="0"/>
              <a:t>- </a:t>
            </a:r>
            <a:r>
              <a:rPr lang="en-IN" sz="9600" dirty="0">
                <a:solidFill>
                  <a:srgbClr val="7030A0"/>
                </a:solidFill>
              </a:rPr>
              <a:t>the medium &amp; method of delivering the idea</a:t>
            </a:r>
          </a:p>
          <a:p>
            <a:pPr>
              <a:buNone/>
            </a:pPr>
            <a:endParaRPr lang="en-IN" sz="9600" dirty="0"/>
          </a:p>
          <a:p>
            <a:r>
              <a:rPr lang="en-IN" sz="9600" dirty="0">
                <a:solidFill>
                  <a:schemeClr val="accent6">
                    <a:lumMod val="50000"/>
                  </a:schemeClr>
                </a:solidFill>
              </a:rPr>
              <a:t>Receiver</a:t>
            </a:r>
            <a:r>
              <a:rPr lang="en-IN" sz="9600" dirty="0"/>
              <a:t>- </a:t>
            </a:r>
            <a:r>
              <a:rPr lang="en-IN" sz="9600" dirty="0">
                <a:solidFill>
                  <a:srgbClr val="7030A0"/>
                </a:solidFill>
              </a:rPr>
              <a:t>the person who receives the message</a:t>
            </a:r>
          </a:p>
          <a:p>
            <a:pPr>
              <a:buNone/>
            </a:pPr>
            <a:endParaRPr lang="en-IN" sz="9600" dirty="0">
              <a:solidFill>
                <a:srgbClr val="7030A0"/>
              </a:solidFill>
            </a:endParaRPr>
          </a:p>
          <a:p>
            <a:r>
              <a:rPr lang="en-IN" sz="9600" dirty="0">
                <a:solidFill>
                  <a:schemeClr val="accent6">
                    <a:lumMod val="50000"/>
                  </a:schemeClr>
                </a:solidFill>
              </a:rPr>
              <a:t>Decoding</a:t>
            </a:r>
            <a:r>
              <a:rPr lang="en-IN" sz="9600" dirty="0">
                <a:solidFill>
                  <a:srgbClr val="7030A0"/>
                </a:solidFill>
              </a:rPr>
              <a:t>- the process of attaching meaning to sender’s message—understanding/ comprehending the message</a:t>
            </a:r>
            <a:endParaRPr lang="en-IN" sz="9600" dirty="0"/>
          </a:p>
          <a:p>
            <a:r>
              <a:rPr lang="en-IN" sz="9600" dirty="0">
                <a:solidFill>
                  <a:schemeClr val="accent6">
                    <a:lumMod val="50000"/>
                  </a:schemeClr>
                </a:solidFill>
              </a:rPr>
              <a:t>Feedback</a:t>
            </a:r>
            <a:r>
              <a:rPr lang="en-IN" sz="9600" dirty="0"/>
              <a:t>- </a:t>
            </a:r>
            <a:r>
              <a:rPr lang="en-IN" sz="9600" dirty="0">
                <a:solidFill>
                  <a:srgbClr val="7030A0"/>
                </a:solidFill>
              </a:rPr>
              <a:t>response or reply to sender’s message.</a:t>
            </a:r>
          </a:p>
          <a:p>
            <a:pPr>
              <a:buNone/>
            </a:pPr>
            <a:r>
              <a:rPr lang="en-IN" dirty="0"/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 descr="C:\Users\User\Desktop\communication-and-elements-in-communication-process-9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792162"/>
          </a:xfrm>
        </p:spPr>
        <p:txBody>
          <a:bodyPr>
            <a:normAutofit fontScale="90000"/>
          </a:bodyPr>
          <a:lstStyle/>
          <a:p>
            <a:pPr algn="l"/>
            <a:r>
              <a:rPr lang="en-IN" sz="4000" dirty="0">
                <a:latin typeface="Times New Roman" pitchFamily="18" charset="0"/>
                <a:cs typeface="Times New Roman" pitchFamily="18" charset="0"/>
              </a:rPr>
              <a:t>Importance of Communication in organization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534400" cy="5486400"/>
          </a:xfrm>
        </p:spPr>
        <p:txBody>
          <a:bodyPr>
            <a:normAutofit fontScale="77500" lnSpcReduction="20000"/>
          </a:bodyPr>
          <a:lstStyle/>
          <a:p>
            <a:r>
              <a:rPr lang="en-I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Creation of conducive environment- </a:t>
            </a: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conducive environment of understanding can be created</a:t>
            </a:r>
          </a:p>
          <a:p>
            <a:pPr>
              <a:buNone/>
            </a:pPr>
            <a:endParaRPr lang="en-IN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Promote Work Culture- </a:t>
            </a: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successful &amp; smooth running of the organization to promote goals and policies</a:t>
            </a:r>
          </a:p>
          <a:p>
            <a:pPr>
              <a:buNone/>
            </a:pPr>
            <a:endParaRPr lang="en-IN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Basis of managerial function- </a:t>
            </a: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helpful in management of organization, planning, organizing, leading, directing, motivating &amp; controlling</a:t>
            </a:r>
          </a:p>
          <a:p>
            <a:pPr>
              <a:buNone/>
            </a:pPr>
            <a:endParaRPr lang="en-IN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Builds human relationship- </a:t>
            </a: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two way communication promotes mutual co-operation and understanding.</a:t>
            </a:r>
          </a:p>
          <a:p>
            <a:pPr>
              <a:buNone/>
            </a:pPr>
            <a:endParaRPr lang="en-IN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Job satisfaction &amp; enrichment- </a:t>
            </a: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overcomes illusion and misunderstanding, enhances morale and job satisfaction.</a:t>
            </a:r>
          </a:p>
          <a:p>
            <a:endParaRPr lang="en-IN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It facilitates decision making by providing necessary information in time.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>
            <a:normAutofit fontScale="90000"/>
          </a:bodyPr>
          <a:lstStyle/>
          <a:p>
            <a:r>
              <a:rPr lang="en-IN" dirty="0">
                <a:solidFill>
                  <a:srgbClr val="FF0000"/>
                </a:solidFill>
              </a:rPr>
              <a:t>Basic forms of communication</a:t>
            </a:r>
            <a:br>
              <a:rPr lang="en-IN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86400"/>
          </a:xfrm>
        </p:spPr>
        <p:txBody>
          <a:bodyPr/>
          <a:lstStyle/>
          <a:p>
            <a:pPr>
              <a:buNone/>
            </a:pPr>
            <a:r>
              <a:rPr lang="en-IN" dirty="0">
                <a:solidFill>
                  <a:srgbClr val="7030A0"/>
                </a:solidFill>
              </a:rPr>
              <a:t>One Way Communication- </a:t>
            </a:r>
          </a:p>
          <a:p>
            <a:r>
              <a:rPr lang="en-IN" dirty="0"/>
              <a:t>absence of feedback</a:t>
            </a:r>
          </a:p>
          <a:p>
            <a:r>
              <a:rPr lang="en-IN" dirty="0"/>
              <a:t>Sender and receiver are isolated not interdependent</a:t>
            </a:r>
          </a:p>
          <a:p>
            <a:r>
              <a:rPr lang="en-IN" dirty="0"/>
              <a:t>Examples- TV News, Radio, Movies etc.</a:t>
            </a:r>
          </a:p>
        </p:txBody>
      </p:sp>
      <p:pic>
        <p:nvPicPr>
          <p:cNvPr id="2051" name="Picture 3" descr="C:\Users\User\Desktop\cca713c85d227fba44f602c3d7864ac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038600"/>
            <a:ext cx="7696200" cy="260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IN" dirty="0">
                <a:solidFill>
                  <a:srgbClr val="7030A0"/>
                </a:solidFill>
              </a:rPr>
              <a:t>Two Way Communication</a:t>
            </a:r>
          </a:p>
        </p:txBody>
      </p:sp>
      <p:pic>
        <p:nvPicPr>
          <p:cNvPr id="3075" name="Picture 3" descr="C:\Users\User\Desktop\images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276600"/>
            <a:ext cx="4038600" cy="3276600"/>
          </a:xfrm>
          <a:prstGeom prst="rect">
            <a:avLst/>
          </a:prstGeom>
          <a:noFill/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334000"/>
          </a:xfrm>
        </p:spPr>
        <p:txBody>
          <a:bodyPr/>
          <a:lstStyle/>
          <a:p>
            <a:r>
              <a:rPr lang="en-IN" dirty="0"/>
              <a:t>Effective/Active feedback from receiver</a:t>
            </a:r>
          </a:p>
          <a:p>
            <a:r>
              <a:rPr lang="en-IN" dirty="0"/>
              <a:t>Receiver understands the message in the same sense and spirit that the sender intended.</a:t>
            </a:r>
          </a:p>
          <a:p>
            <a:pPr>
              <a:buNone/>
            </a:pPr>
            <a:endParaRPr lang="en-IN" dirty="0"/>
          </a:p>
          <a:p>
            <a:pPr>
              <a:buNone/>
            </a:pPr>
            <a:endParaRPr lang="en-IN" dirty="0"/>
          </a:p>
          <a:p>
            <a:pPr>
              <a:buNone/>
            </a:pPr>
            <a:endParaRPr lang="en-IN" dirty="0"/>
          </a:p>
        </p:txBody>
      </p:sp>
      <p:pic>
        <p:nvPicPr>
          <p:cNvPr id="3079" name="Picture 7" descr="C:\Users\User\Desktop\300px-Twowaycom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352800"/>
            <a:ext cx="2857500" cy="3209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3177</TotalTime>
  <Words>1135</Words>
  <Application>Microsoft Office PowerPoint</Application>
  <PresentationFormat>On-screen Show (4:3)</PresentationFormat>
  <Paragraphs>133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Algerian</vt:lpstr>
      <vt:lpstr>Arial</vt:lpstr>
      <vt:lpstr>Calibri</vt:lpstr>
      <vt:lpstr>Times New Roman</vt:lpstr>
      <vt:lpstr>Office Theme</vt:lpstr>
      <vt:lpstr>What is Communication</vt:lpstr>
      <vt:lpstr>Communication</vt:lpstr>
      <vt:lpstr>2 Basic types of Communication- Oral &amp; Written </vt:lpstr>
      <vt:lpstr>Objective of Communication</vt:lpstr>
      <vt:lpstr>The components in the process of Communication- 7 basic components</vt:lpstr>
      <vt:lpstr>PowerPoint Presentation</vt:lpstr>
      <vt:lpstr>Importance of Communication in organization </vt:lpstr>
      <vt:lpstr>Basic forms of communication </vt:lpstr>
      <vt:lpstr>Two Way Communication</vt:lpstr>
      <vt:lpstr>Verbal &amp; Non-verbal Communication</vt:lpstr>
      <vt:lpstr>Non-verbal Communication</vt:lpstr>
      <vt:lpstr>PowerPoint Presentation</vt:lpstr>
      <vt:lpstr>PowerPoint Presentation</vt:lpstr>
      <vt:lpstr>Formal &amp; Informal Communication</vt:lpstr>
      <vt:lpstr>Informal Communication</vt:lpstr>
      <vt:lpstr>Intrapersonal &amp; Interpersonal communication</vt:lpstr>
      <vt:lpstr>Intrapersonal communication </vt:lpstr>
      <vt:lpstr>Interpersonal Communication</vt:lpstr>
      <vt:lpstr>Group Communication</vt:lpstr>
      <vt:lpstr>Public Communication</vt:lpstr>
      <vt:lpstr>Mass Communication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</dc:title>
  <dc:creator>User</dc:creator>
  <cp:lastModifiedBy>Luku Morang</cp:lastModifiedBy>
  <cp:revision>46</cp:revision>
  <dcterms:created xsi:type="dcterms:W3CDTF">2006-08-16T00:00:00Z</dcterms:created>
  <dcterms:modified xsi:type="dcterms:W3CDTF">2024-03-16T06:46:49Z</dcterms:modified>
</cp:coreProperties>
</file>